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60" r:id="rId2"/>
    <p:sldId id="261" r:id="rId3"/>
    <p:sldId id="257" r:id="rId4"/>
    <p:sldId id="263" r:id="rId5"/>
    <p:sldId id="264" r:id="rId6"/>
    <p:sldId id="265" r:id="rId7"/>
    <p:sldId id="267" r:id="rId8"/>
    <p:sldId id="268" r:id="rId9"/>
    <p:sldId id="283" r:id="rId10"/>
    <p:sldId id="266"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58" r:id="rId26"/>
    <p:sldId id="259" r:id="rId27"/>
    <p:sldId id="256"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67"/>
      </p:cViewPr>
      <p:guideLst>
        <p:guide orient="horz" pos="2160"/>
        <p:guide pos="3840"/>
      </p:guideLst>
    </p:cSldViewPr>
  </p:slideViewPr>
  <p:notesTextViewPr>
    <p:cViewPr>
      <p:scale>
        <a:sx n="3" d="2"/>
        <a:sy n="3" d="2"/>
      </p:scale>
      <p:origin x="0" y="0"/>
    </p:cViewPr>
  </p:notesTextViewPr>
  <p:sorterViewPr>
    <p:cViewPr>
      <p:scale>
        <a:sx n="100" d="100"/>
        <a:sy n="100" d="100"/>
      </p:scale>
      <p:origin x="0" y="-55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AF239A9A-B4B0-4B32-B8CD-2E25E95134C4}" type="datetimeFigureOut">
              <a:rPr lang="en-US" smtClean="0"/>
              <a:t>4/1/2019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79784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004436-CA73-4D53-89B4-2A5C7347BF2F}" type="datetimeFigureOut">
              <a:rPr lang="en-US" smtClean="0"/>
              <a:t>4/1/2019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7841792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7004436-CA73-4D53-89B4-2A5C7347BF2F}" type="datetimeFigureOut">
              <a:rPr lang="en-US" smtClean="0"/>
              <a:t>4/1/2019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7872605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7004436-CA73-4D53-89B4-2A5C7347BF2F}" type="datetimeFigureOut">
              <a:rPr lang="en-US" smtClean="0"/>
              <a:t>4/1/2019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0931358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C7004436-CA73-4D53-89B4-2A5C7347BF2F}" type="datetimeFigureOut">
              <a:rPr lang="en-US" smtClean="0"/>
              <a:t>4/1/2019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7161693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7004436-CA73-4D53-89B4-2A5C7347BF2F}" type="datetimeFigureOut">
              <a:rPr lang="en-US" smtClean="0"/>
              <a:t>4/1/2019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7004804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7004436-CA73-4D53-89B4-2A5C7347BF2F}" type="datetimeFigureOut">
              <a:rPr lang="en-US" smtClean="0"/>
              <a:t>4/1/2019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9879094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61E721-B01C-4D5D-A3CA-2E5518383F10}" type="datetimeFigureOut">
              <a:rPr lang="en-US" smtClean="0"/>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52081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513FEF9-69D0-4F8C-A336-59491FBEDC47}" type="datetimeFigureOut">
              <a:rPr lang="en-US" smtClean="0"/>
              <a:t>4/1/2019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56907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1E21DC-8981-44E6-BC8C-2BA8F673FFBB}" type="datetimeFigureOut">
              <a:rPr lang="en-US" smtClean="0"/>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38244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AEB9C5D3-0140-4E75-8D7F-C0623D06DFD7}" type="datetimeFigureOut">
              <a:rPr lang="en-US" smtClean="0"/>
              <a:t>4/1/2019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15311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5666F9-5B40-48E0-8DFD-99EF944CDD22}" type="datetimeFigureOut">
              <a:rPr lang="en-US" smtClean="0"/>
              <a:t>4/1/2019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3434472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A698D6B-2C72-4E21-9893-A649C6E2A47D}" type="datetimeFigureOut">
              <a:rPr lang="en-US" smtClean="0"/>
              <a:t>4/1/2019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6612615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6811C9-A66C-49F0-970E-F7B68D9109A0}" type="datetimeFigureOut">
              <a:rPr lang="en-US" smtClean="0"/>
              <a:t>4/1/2019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4002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1AE78-96A2-4A23-B183-3B6DB4374FE7}" type="datetimeFigureOut">
              <a:rPr lang="en-US" smtClean="0"/>
              <a:t>4/1/2019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59476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AE0757-B101-4811-9189-10EB2F458E2D}" type="datetimeFigureOut">
              <a:rPr lang="en-US" smtClean="0"/>
              <a:t>4/1/2019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198627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DC078-589F-40E3-816C-EE21D62B5BBA}" type="datetimeFigureOut">
              <a:rPr lang="en-US" smtClean="0"/>
              <a:t>4/1/2019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61247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7004436-CA73-4D53-89B4-2A5C7347BF2F}" type="datetimeFigureOut">
              <a:rPr lang="en-US" smtClean="0"/>
              <a:t>4/1/2019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9685612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upload.wikimedia.org/wikipedia/en/c/c0/Duchamp_-_Nude_Descending_a_Staircase.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upload.wikimedia.org/wikipedia/en/0/00/Americangothic.jpg" TargetMode="Externa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cite_note-0"/><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hyperlink" Target="http://upload.wikimedia.org/wikipedia/en/5/57/Norman_Rockwell_-_The_Rookie.jpg"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4.jpeg"/><Relationship Id="rId2" Type="http://schemas.openxmlformats.org/officeDocument/2006/relationships/hyperlink" Target="http://upload.wikimedia.org/wikipedia/commons/b/b0/Adams_Evening_McDonald_Lake_Glacier_National_Park_aae06.jpg" TargetMode="Externa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hyperlink" Target="http://en.wikipedia.org/wiki/File:Ansel_Adams_and_camera.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rds.yahoo.com/_ylt=A0WTb_3JCd5LsUgAkQqjzbkF/SIG=1299mj3h3/EXP=1272929097/**http:/www.flickr.com/photos/nostri-imago/3144758948/"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rds.yahoo.com/_ylt=A0WTb_38Cd5LcEgA9yKjzbkF/SIG=12nfv3a73/EXP=1272929148/**http:/static.howstuffworks.com/gif/paintings-by-mary-cassatt-6.jpg" TargetMode="Externa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hyperlink" Target="http://upload.wikimedia.org/wikipedia/commons/e/eb/Mary_Cassatt_002.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upload.wikimedia.org/wikipedia/commons/3/37/WhistlersMother.jpeg" TargetMode="Externa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upload.wikimedia.org/wikipedia/commons/4/49/Gilbert_Stuart_003.jp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rds.yahoo.com/_ylt=A0WTefUsC95LojQAEvijzbkF/SIG=12im3i86u/EXP=1272929452/**http:/www.csupomona.edu/~plin/women2/images/halloween_big.jpg" TargetMode="Externa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upload.wikimedia.org/wikipedia/en/4/42/Namuth_-_Pollock.jp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5.jpeg"/><Relationship Id="rId2" Type="http://schemas.openxmlformats.org/officeDocument/2006/relationships/hyperlink" Target="http://upload.wikimedia.org/wikipedia/en/9/95/Warhol-Campbell_Soup-1-screenprint-1968.jpg" TargetMode="External"/><Relationship Id="rId1" Type="http://schemas.openxmlformats.org/officeDocument/2006/relationships/slideLayout" Target="../slideLayouts/slideLayout2.xml"/><Relationship Id="rId6" Type="http://schemas.openxmlformats.org/officeDocument/2006/relationships/hyperlink" Target="http://rds.yahoo.com/_ylt=A0WTefW9C95LUjMA8jOjzbkF/SIG=12eim4v1q/EXP=1272929597/**http:/www.leninimports.com/andy_warhol_gallery_main_2.jpg" TargetMode="External"/><Relationship Id="rId5" Type="http://schemas.openxmlformats.org/officeDocument/2006/relationships/image" Target="../media/image44.jpeg"/><Relationship Id="rId4" Type="http://schemas.openxmlformats.org/officeDocument/2006/relationships/hyperlink" Target="http://rds.yahoo.com/_ylt=A0WTefWCC95LyzgAPjyjzbkF/SIG=12m01hoop/EXP=1272929538/**http:/p0.p.pixnet.net/albums/userpics/0/5/62005/4975bf7612ed6.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rds.yahoo.com/_ylt=A0WTefM7DN5LsiAAu.GjzbkF/SIG=135itcobp/EXP=1272929723/**http:/uhaweb.hartford.edu/AUCA150/pics/Henry%20O%20Tanner/TheBanjoLesson.jpg" TargetMode="Externa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rds.yahoo.com/_ylt=A9G_bHO1E0pLNSIBs6ujzbkF/SIG=12s6c955b/EXP=1263232309/**http:/everyscreen.com/photos_05/DorotheaLangeSMigrantMother_1936_01.jp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upload.wikimedia.org/wikipedia/commons/7/77/CharlesWillsonPeale.jpeg"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upload.wikimedia.org/wikipedia/commons/c/c7/Washington_1772.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hyperlink" Target="http://rds.yahoo.com/_ylt=A9G_bF6dB95LeTkAnuWjzbkF/SIG=12lv6eh16/EXP=1272928541/**http:/www.theoldphotoalbum.com/images/2009/04/jacob-riis/223.jpg" TargetMode="External"/><Relationship Id="rId1" Type="http://schemas.openxmlformats.org/officeDocument/2006/relationships/slideLayout" Target="../slideLayouts/slideLayout2.xml"/><Relationship Id="rId6" Type="http://schemas.openxmlformats.org/officeDocument/2006/relationships/hyperlink" Target="http://rds.yahoo.com/_ylt=A9G_bF7UB95LFXMAI.6jzbkF/SIG=12ff0hh87/EXP=1272928596/**http:/www.uic.edu/depts/oee/fasi/Riis5centsaspotlarger.jpg" TargetMode="External"/><Relationship Id="rId5" Type="http://schemas.openxmlformats.org/officeDocument/2006/relationships/image" Target="../media/image10.jpeg"/><Relationship Id="rId4" Type="http://schemas.openxmlformats.org/officeDocument/2006/relationships/hyperlink" Target="http://rds.yahoo.com/_ylt=A9G_bF7BB95LzxAAVpGjzbkF/SIG=12vgrcnjg/EXP=1272928577/**http:/www.brinklindsey.com/wp-content/uploads/2007/06/riis-1.thumbnail.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upload.wikimedia.org/wikipedia/commons/7/76/Habs_flw_oak_park_home.jpg"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upload.wikimedia.org/wikipedia/commons/7/7e/Armory_Show_1.jpg" TargetMode="Externa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1199" y="792052"/>
            <a:ext cx="10643987" cy="255454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AMERICAN </a:t>
            </a:r>
          </a:p>
          <a:p>
            <a:pPr algn="ctr"/>
            <a:r>
              <a:rPr lang="en-US" sz="8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ART HISTORY</a:t>
            </a:r>
            <a:endParaRPr lang="en-US" sz="8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30" name="Picture 6" descr="http://media.uccdn.com/images/5/9/8/img_como_pegar_una_imagen_en_paint_895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8460" y="3281679"/>
            <a:ext cx="5469467" cy="3568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363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2412" y="0"/>
            <a:ext cx="8610600" cy="1293028"/>
          </a:xfrm>
        </p:spPr>
        <p:txBody>
          <a:bodyPr/>
          <a:lstStyle/>
          <a:p>
            <a:r>
              <a:rPr lang="en-US" dirty="0" smtClean="0">
                <a:latin typeface="Bauhaus 93" panose="04030905020B02020C02" pitchFamily="82" charset="0"/>
              </a:rPr>
              <a:t>Marcel Duchamp</a:t>
            </a:r>
            <a:endParaRPr lang="en-US" dirty="0">
              <a:latin typeface="Bauhaus 93" panose="04030905020B02020C02" pitchFamily="82" charset="0"/>
            </a:endParaRPr>
          </a:p>
        </p:txBody>
      </p:sp>
      <p:sp>
        <p:nvSpPr>
          <p:cNvPr id="3" name="Content Placeholder 2"/>
          <p:cNvSpPr>
            <a:spLocks noGrp="1"/>
          </p:cNvSpPr>
          <p:nvPr>
            <p:ph idx="1"/>
          </p:nvPr>
        </p:nvSpPr>
        <p:spPr>
          <a:xfrm>
            <a:off x="0" y="2209801"/>
            <a:ext cx="7134896" cy="4449763"/>
          </a:xfrm>
        </p:spPr>
        <p:txBody>
          <a:bodyPr>
            <a:normAutofit/>
          </a:bodyPr>
          <a:lstStyle/>
          <a:p>
            <a:r>
              <a:rPr lang="en-US" sz="2800" b="1" dirty="0" smtClean="0"/>
              <a:t>Marcel Duchamp</a:t>
            </a:r>
            <a:r>
              <a:rPr lang="en-US" sz="2800" dirty="0" smtClean="0"/>
              <a:t> (28 July 1887 – 2 October 1968; French pronunciation: was a French/American artist whose work is most often associated with the Dadaist and Surrealist movements. Duchamp's output influenced the development of post-World War I Western art. </a:t>
            </a:r>
            <a:endParaRPr lang="en-US" sz="2800" dirty="0"/>
          </a:p>
        </p:txBody>
      </p:sp>
      <p:pic>
        <p:nvPicPr>
          <p:cNvPr id="29698" name="Picture 2" descr="File:Duchamp - Nude Descending a Staircase.jpg">
            <a:hlinkClick r:id="rId2"/>
          </p:cNvPr>
          <p:cNvPicPr>
            <a:picLocks noChangeAspect="1" noChangeArrowheads="1"/>
          </p:cNvPicPr>
          <p:nvPr/>
        </p:nvPicPr>
        <p:blipFill>
          <a:blip r:embed="rId3" cstate="print"/>
          <a:srcRect/>
          <a:stretch>
            <a:fillRect/>
          </a:stretch>
        </p:blipFill>
        <p:spPr bwMode="auto">
          <a:xfrm>
            <a:off x="7291706" y="1031579"/>
            <a:ext cx="3749548" cy="4648200"/>
          </a:xfrm>
          <a:prstGeom prst="rect">
            <a:avLst/>
          </a:prstGeom>
          <a:noFill/>
        </p:spPr>
      </p:pic>
      <p:sp>
        <p:nvSpPr>
          <p:cNvPr id="5" name="TextBox 4"/>
          <p:cNvSpPr txBox="1"/>
          <p:nvPr/>
        </p:nvSpPr>
        <p:spPr>
          <a:xfrm>
            <a:off x="7291706" y="5879068"/>
            <a:ext cx="4165600" cy="369332"/>
          </a:xfrm>
          <a:prstGeom prst="rect">
            <a:avLst/>
          </a:prstGeom>
          <a:noFill/>
        </p:spPr>
        <p:txBody>
          <a:bodyPr wrap="square" rtlCol="0">
            <a:spAutoFit/>
          </a:bodyPr>
          <a:lstStyle/>
          <a:p>
            <a:r>
              <a:rPr lang="en-US" dirty="0" smtClean="0"/>
              <a:t>Nude Descending a Staircase</a:t>
            </a:r>
            <a:endParaRPr lang="en-US" dirty="0"/>
          </a:p>
        </p:txBody>
      </p:sp>
    </p:spTree>
    <p:extLst>
      <p:ext uri="{BB962C8B-B14F-4D97-AF65-F5344CB8AC3E}">
        <p14:creationId xmlns:p14="http://schemas.microsoft.com/office/powerpoint/2010/main" val="2756185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792" y="154547"/>
            <a:ext cx="8610600" cy="1293028"/>
          </a:xfrm>
        </p:spPr>
        <p:txBody>
          <a:bodyPr/>
          <a:lstStyle/>
          <a:p>
            <a:r>
              <a:rPr lang="en-US" dirty="0" smtClean="0">
                <a:latin typeface="Bauhaus 93" panose="04030905020B02020C02" pitchFamily="82" charset="0"/>
              </a:rPr>
              <a:t>Grant Wood</a:t>
            </a:r>
            <a:endParaRPr lang="en-US" dirty="0">
              <a:latin typeface="Bauhaus 93" panose="04030905020B02020C02" pitchFamily="82" charset="0"/>
            </a:endParaRPr>
          </a:p>
        </p:txBody>
      </p:sp>
      <p:sp>
        <p:nvSpPr>
          <p:cNvPr id="3" name="Content Placeholder 2"/>
          <p:cNvSpPr>
            <a:spLocks noGrp="1"/>
          </p:cNvSpPr>
          <p:nvPr>
            <p:ph idx="1"/>
          </p:nvPr>
        </p:nvSpPr>
        <p:spPr>
          <a:xfrm>
            <a:off x="609600" y="1828801"/>
            <a:ext cx="3949521" cy="4476749"/>
          </a:xfrm>
        </p:spPr>
        <p:txBody>
          <a:bodyPr>
            <a:normAutofit/>
          </a:bodyPr>
          <a:lstStyle/>
          <a:p>
            <a:r>
              <a:rPr lang="en-US" b="1" dirty="0" smtClean="0"/>
              <a:t>Grant Wood</a:t>
            </a:r>
            <a:r>
              <a:rPr lang="en-US" dirty="0" smtClean="0"/>
              <a:t>  was an American painter, born in Anamosa, Iowa. He is best known for his paintings depicting the rural American Midwest, particularly the painting </a:t>
            </a:r>
            <a:r>
              <a:rPr lang="en-US" i="1" dirty="0" smtClean="0"/>
              <a:t>American Gothic</a:t>
            </a:r>
            <a:r>
              <a:rPr lang="en-US" dirty="0" smtClean="0"/>
              <a:t>, an iconic image of the 20th century. </a:t>
            </a:r>
          </a:p>
          <a:p>
            <a:endParaRPr lang="en-US" dirty="0"/>
          </a:p>
          <a:p>
            <a:r>
              <a:rPr lang="en-US" dirty="0" smtClean="0"/>
              <a:t>What is a parody?</a:t>
            </a:r>
          </a:p>
          <a:p>
            <a:endParaRPr lang="en-US" dirty="0"/>
          </a:p>
        </p:txBody>
      </p:sp>
      <p:pic>
        <p:nvPicPr>
          <p:cNvPr id="30722" name="Picture 2" descr="File:Americangothic.jpg">
            <a:hlinkClick r:id="rId2"/>
          </p:cNvPr>
          <p:cNvPicPr>
            <a:picLocks noChangeAspect="1" noChangeArrowheads="1"/>
          </p:cNvPicPr>
          <p:nvPr/>
        </p:nvPicPr>
        <p:blipFill>
          <a:blip r:embed="rId3" cstate="print"/>
          <a:srcRect/>
          <a:stretch>
            <a:fillRect/>
          </a:stretch>
        </p:blipFill>
        <p:spPr bwMode="auto">
          <a:xfrm>
            <a:off x="4483893" y="1275009"/>
            <a:ext cx="4034937" cy="3742654"/>
          </a:xfrm>
          <a:prstGeom prst="rect">
            <a:avLst/>
          </a:prstGeom>
          <a:noFill/>
        </p:spPr>
      </p:pic>
      <p:pic>
        <p:nvPicPr>
          <p:cNvPr id="3074" name="Picture 2" descr="https://tse3.mm.bing.net/th?id=OIP.huu7kmd2EnUu7BxDvTNRlwHaJA&amp;pid=15.1&amp;P=0&amp;w=300&amp;h=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4725" y="148107"/>
            <a:ext cx="235267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img1.etsystatic.com/000/0/6095719/il_570xN.33067165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63663" y="3764522"/>
            <a:ext cx="2300712" cy="274067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maryckhayes.files.wordpress.com/2010/07/the-simpsons-american-gothic-3080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2787" y="3700658"/>
            <a:ext cx="1892085" cy="286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29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400" y="1600201"/>
            <a:ext cx="11176000" cy="1905000"/>
          </a:xfrm>
        </p:spPr>
        <p:txBody>
          <a:bodyPr/>
          <a:lstStyle/>
          <a:p>
            <a:r>
              <a:rPr lang="en-US" dirty="0" smtClean="0"/>
              <a:t>Cartoonist, Painter, Lithographs</a:t>
            </a:r>
          </a:p>
          <a:p>
            <a:r>
              <a:rPr lang="en-US" dirty="0" smtClean="0"/>
              <a:t>Social Realist</a:t>
            </a:r>
            <a:endParaRPr lang="en-US" dirty="0"/>
          </a:p>
        </p:txBody>
      </p:sp>
      <p:sp>
        <p:nvSpPr>
          <p:cNvPr id="3" name="Title 2"/>
          <p:cNvSpPr>
            <a:spLocks noGrp="1"/>
          </p:cNvSpPr>
          <p:nvPr>
            <p:ph type="title"/>
          </p:nvPr>
        </p:nvSpPr>
        <p:spPr/>
        <p:txBody>
          <a:bodyPr>
            <a:normAutofit/>
          </a:bodyPr>
          <a:lstStyle/>
          <a:p>
            <a:r>
              <a:rPr lang="en-US" dirty="0" smtClean="0">
                <a:latin typeface="Bauhaus 93" panose="04030905020B02020C02" pitchFamily="82" charset="0"/>
              </a:rPr>
              <a:t>Construction of the Dam</a:t>
            </a:r>
            <a:br>
              <a:rPr lang="en-US" dirty="0" smtClean="0">
                <a:latin typeface="Bauhaus 93" panose="04030905020B02020C02" pitchFamily="82" charset="0"/>
              </a:rPr>
            </a:br>
            <a:r>
              <a:rPr lang="en-US" sz="3100" dirty="0" smtClean="0"/>
              <a:t>William Gropper</a:t>
            </a:r>
            <a:endParaRPr lang="en-US" sz="3100" dirty="0"/>
          </a:p>
        </p:txBody>
      </p:sp>
      <p:pic>
        <p:nvPicPr>
          <p:cNvPr id="4" name="Picture 3" descr="ptg-Construction of the Dam-William Gropper"/>
          <p:cNvPicPr>
            <a:picLocks noChangeAspect="1" noChangeArrowheads="1"/>
          </p:cNvPicPr>
          <p:nvPr/>
        </p:nvPicPr>
        <p:blipFill>
          <a:blip r:embed="rId2" cstate="print">
            <a:lum contrast="6000"/>
          </a:blip>
          <a:srcRect/>
          <a:stretch>
            <a:fillRect/>
          </a:stretch>
        </p:blipFill>
        <p:spPr bwMode="auto">
          <a:xfrm>
            <a:off x="0" y="2743201"/>
            <a:ext cx="8534400" cy="3940313"/>
          </a:xfrm>
          <a:prstGeom prst="rect">
            <a:avLst/>
          </a:prstGeom>
          <a:noFill/>
          <a:ln w="9525">
            <a:noFill/>
            <a:miter lim="800000"/>
            <a:headEnd/>
            <a:tailEnd/>
          </a:ln>
        </p:spPr>
      </p:pic>
      <p:sp>
        <p:nvSpPr>
          <p:cNvPr id="5" name="TextBox 4"/>
          <p:cNvSpPr txBox="1"/>
          <p:nvPr/>
        </p:nvSpPr>
        <p:spPr>
          <a:xfrm>
            <a:off x="8636000" y="3124200"/>
            <a:ext cx="2946400" cy="1938992"/>
          </a:xfrm>
          <a:prstGeom prst="rect">
            <a:avLst/>
          </a:prstGeom>
          <a:noFill/>
        </p:spPr>
        <p:txBody>
          <a:bodyPr wrap="square" rtlCol="0">
            <a:spAutoFit/>
          </a:bodyPr>
          <a:lstStyle/>
          <a:p>
            <a:r>
              <a:rPr lang="en-US" sz="2400" dirty="0" smtClean="0"/>
              <a:t>Construction of the Dam shows the work during Roosevelt’s New Deal Programs.</a:t>
            </a:r>
            <a:endParaRPr lang="en-US" sz="2400" dirty="0"/>
          </a:p>
        </p:txBody>
      </p:sp>
    </p:spTree>
    <p:extLst>
      <p:ext uri="{BB962C8B-B14F-4D97-AF65-F5344CB8AC3E}">
        <p14:creationId xmlns:p14="http://schemas.microsoft.com/office/powerpoint/2010/main" val="214142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2613" y="647700"/>
            <a:ext cx="10972800" cy="1143000"/>
          </a:xfrm>
        </p:spPr>
        <p:txBody>
          <a:bodyPr/>
          <a:lstStyle/>
          <a:p>
            <a:r>
              <a:rPr lang="en-US" dirty="0" smtClean="0">
                <a:latin typeface="Bauhaus 93" panose="04030905020B02020C02" pitchFamily="82" charset="0"/>
              </a:rPr>
              <a:t>Norman Rockwell</a:t>
            </a:r>
            <a:endParaRPr lang="en-US" dirty="0">
              <a:latin typeface="Bauhaus 93" panose="04030905020B02020C02" pitchFamily="82" charset="0"/>
            </a:endParaRPr>
          </a:p>
        </p:txBody>
      </p:sp>
      <p:sp>
        <p:nvSpPr>
          <p:cNvPr id="3" name="Content Placeholder 2"/>
          <p:cNvSpPr>
            <a:spLocks noGrp="1"/>
          </p:cNvSpPr>
          <p:nvPr>
            <p:ph idx="1"/>
          </p:nvPr>
        </p:nvSpPr>
        <p:spPr>
          <a:xfrm>
            <a:off x="0" y="1790700"/>
            <a:ext cx="4267201" cy="5216710"/>
          </a:xfrm>
        </p:spPr>
        <p:txBody>
          <a:bodyPr>
            <a:normAutofit/>
          </a:bodyPr>
          <a:lstStyle/>
          <a:p>
            <a:r>
              <a:rPr lang="en-US" b="1" dirty="0" smtClean="0"/>
              <a:t>Norman Rockwell</a:t>
            </a:r>
            <a:r>
              <a:rPr lang="en-US" dirty="0" smtClean="0"/>
              <a:t> (February 3, 1894 – November 8, 1978) was a 20th-century American painter and illustrator. His works enjoy a broad popular appeal in the United States, where Rockwell is most famous for the cover illustrations of everyday life scenarios he created for </a:t>
            </a:r>
            <a:r>
              <a:rPr lang="en-US" i="1" dirty="0" smtClean="0"/>
              <a:t>The Saturday Evening Post</a:t>
            </a:r>
            <a:r>
              <a:rPr lang="en-US" dirty="0" smtClean="0"/>
              <a:t> magazine over more than four decades.</a:t>
            </a:r>
            <a:r>
              <a:rPr lang="en-US" baseline="30000" dirty="0" smtClean="0">
                <a:hlinkClick r:id="rId2"/>
              </a:rPr>
              <a:t>[</a:t>
            </a:r>
            <a:endParaRPr lang="en-US" dirty="0"/>
          </a:p>
        </p:txBody>
      </p:sp>
      <p:pic>
        <p:nvPicPr>
          <p:cNvPr id="5" name="Picture 4" descr="scan0002.jpg"/>
          <p:cNvPicPr>
            <a:picLocks noChangeAspect="1"/>
          </p:cNvPicPr>
          <p:nvPr/>
        </p:nvPicPr>
        <p:blipFill>
          <a:blip r:embed="rId3" cstate="print"/>
          <a:stretch>
            <a:fillRect/>
          </a:stretch>
        </p:blipFill>
        <p:spPr>
          <a:xfrm>
            <a:off x="7412662" y="647700"/>
            <a:ext cx="4770101" cy="4343060"/>
          </a:xfrm>
          <a:prstGeom prst="rect">
            <a:avLst/>
          </a:prstGeom>
        </p:spPr>
      </p:pic>
      <p:pic>
        <p:nvPicPr>
          <p:cNvPr id="6" name="Picture 2" descr="File:Norman Rockwell - The Rookie.jpg">
            <a:hlinkClick r:id="rId4"/>
          </p:cNvPr>
          <p:cNvPicPr>
            <a:picLocks noChangeAspect="1" noChangeArrowheads="1"/>
          </p:cNvPicPr>
          <p:nvPr/>
        </p:nvPicPr>
        <p:blipFill>
          <a:blip r:embed="rId5" cstate="print"/>
          <a:srcRect/>
          <a:stretch>
            <a:fillRect/>
          </a:stretch>
        </p:blipFill>
        <p:spPr bwMode="auto">
          <a:xfrm>
            <a:off x="7761536" y="4179605"/>
            <a:ext cx="2674427" cy="2678395"/>
          </a:xfrm>
          <a:prstGeom prst="rect">
            <a:avLst/>
          </a:prstGeom>
          <a:noFill/>
        </p:spPr>
      </p:pic>
      <p:pic>
        <p:nvPicPr>
          <p:cNvPr id="2050" name="Picture 2" descr="Image result for rain delay rockwe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7669" y="2052611"/>
            <a:ext cx="3239430" cy="3466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451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5609" y="210581"/>
            <a:ext cx="8610600" cy="1293028"/>
          </a:xfrm>
        </p:spPr>
        <p:txBody>
          <a:bodyPr>
            <a:normAutofit/>
          </a:bodyPr>
          <a:lstStyle/>
          <a:p>
            <a:r>
              <a:rPr lang="en-US" dirty="0" smtClean="0">
                <a:latin typeface="Bauhaus 93" panose="04030905020B02020C02" pitchFamily="82" charset="0"/>
              </a:rPr>
              <a:t>Four Freedoms:  Norman Rockwell</a:t>
            </a:r>
            <a:endParaRPr lang="en-US" dirty="0">
              <a:latin typeface="Bauhaus 93" panose="04030905020B02020C02" pitchFamily="82" charset="0"/>
            </a:endParaRPr>
          </a:p>
        </p:txBody>
      </p:sp>
      <p:sp>
        <p:nvSpPr>
          <p:cNvPr id="3" name="Content Placeholder 2"/>
          <p:cNvSpPr>
            <a:spLocks noGrp="1"/>
          </p:cNvSpPr>
          <p:nvPr>
            <p:ph idx="1"/>
          </p:nvPr>
        </p:nvSpPr>
        <p:spPr>
          <a:xfrm>
            <a:off x="609600" y="1752601"/>
            <a:ext cx="5892800" cy="4373563"/>
          </a:xfrm>
        </p:spPr>
        <p:txBody>
          <a:bodyPr>
            <a:normAutofit lnSpcReduction="10000"/>
          </a:bodyPr>
          <a:lstStyle/>
          <a:p>
            <a:endParaRPr lang="en-US" dirty="0" smtClean="0"/>
          </a:p>
          <a:p>
            <a:r>
              <a:rPr lang="en-US" dirty="0" smtClean="0"/>
              <a:t>January </a:t>
            </a:r>
            <a:r>
              <a:rPr lang="en-US" dirty="0"/>
              <a:t>1941 Four Freedoms State of the Union address in which he identified essential human rights that should be universally protected.</a:t>
            </a:r>
          </a:p>
          <a:p>
            <a:r>
              <a:rPr lang="en-US" dirty="0" smtClean="0"/>
              <a:t>Based on a speech by Roosevelt the painting displays the four freedoms mentioned in the speech.</a:t>
            </a:r>
          </a:p>
          <a:p>
            <a:r>
              <a:rPr lang="en-US" dirty="0" smtClean="0"/>
              <a:t>Freedom of Speech</a:t>
            </a:r>
          </a:p>
          <a:p>
            <a:r>
              <a:rPr lang="en-US" dirty="0" smtClean="0"/>
              <a:t>Freedom of Religion</a:t>
            </a:r>
          </a:p>
          <a:p>
            <a:r>
              <a:rPr lang="en-US" dirty="0" smtClean="0"/>
              <a:t>Freedom from Fear</a:t>
            </a:r>
          </a:p>
          <a:p>
            <a:r>
              <a:rPr lang="en-US" dirty="0" smtClean="0"/>
              <a:t>Freedom from Want</a:t>
            </a:r>
            <a:endParaRPr lang="en-US" dirty="0"/>
          </a:p>
        </p:txBody>
      </p:sp>
      <p:pic>
        <p:nvPicPr>
          <p:cNvPr id="2050" name="Picture 2" descr="http://wcmcoop.files.wordpress.com/2013/07/dave-rolnic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7725" y="1578650"/>
            <a:ext cx="5031089" cy="5279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7012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015" y="184666"/>
            <a:ext cx="10972800" cy="1143000"/>
          </a:xfrm>
        </p:spPr>
        <p:txBody>
          <a:bodyPr/>
          <a:lstStyle/>
          <a:p>
            <a:r>
              <a:rPr lang="en-US" dirty="0" smtClean="0">
                <a:latin typeface="Bauhaus 93" panose="04030905020B02020C02" pitchFamily="82" charset="0"/>
              </a:rPr>
              <a:t>Winslow Homer</a:t>
            </a:r>
            <a:endParaRPr lang="en-US" dirty="0">
              <a:latin typeface="Bauhaus 93" panose="04030905020B02020C02" pitchFamily="82" charset="0"/>
            </a:endParaRPr>
          </a:p>
        </p:txBody>
      </p:sp>
      <p:sp>
        <p:nvSpPr>
          <p:cNvPr id="3" name="Content Placeholder 2"/>
          <p:cNvSpPr>
            <a:spLocks noGrp="1"/>
          </p:cNvSpPr>
          <p:nvPr>
            <p:ph idx="1"/>
          </p:nvPr>
        </p:nvSpPr>
        <p:spPr>
          <a:xfrm>
            <a:off x="1343696" y="1417750"/>
            <a:ext cx="10972800" cy="4525963"/>
          </a:xfrm>
        </p:spPr>
        <p:txBody>
          <a:bodyPr/>
          <a:lstStyle/>
          <a:p>
            <a:r>
              <a:rPr lang="en-US" dirty="0" smtClean="0"/>
              <a:t>A </a:t>
            </a:r>
            <a:r>
              <a:rPr lang="en-US" dirty="0"/>
              <a:t>Realist painter known for his seascapes of New England.</a:t>
            </a:r>
          </a:p>
          <a:p>
            <a:endParaRPr lang="en-US" dirty="0"/>
          </a:p>
        </p:txBody>
      </p:sp>
      <p:sp>
        <p:nvSpPr>
          <p:cNvPr id="4097" name="Rectangle 1"/>
          <p:cNvSpPr>
            <a:spLocks noChangeArrowheads="1"/>
          </p:cNvSpPr>
          <p:nvPr/>
        </p:nvSpPr>
        <p:spPr bwMode="auto">
          <a:xfrm>
            <a:off x="0" y="-184666"/>
            <a:ext cx="12192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101" name="Picture 5" descr="http://rds.yahoo.com/_ylt=A0WTb_2ECd5L8zoA6pqjzbkF/SIG=12d4tdldq/EXP=1272929028/**http%3a/www.allartclassic.com/img/Winslow_Homer_HOM015.jpg"/>
          <p:cNvPicPr>
            <a:picLocks noChangeAspect="1" noChangeArrowheads="1"/>
          </p:cNvPicPr>
          <p:nvPr/>
        </p:nvPicPr>
        <p:blipFill>
          <a:blip r:embed="rId2" cstate="print"/>
          <a:srcRect/>
          <a:stretch>
            <a:fillRect/>
          </a:stretch>
        </p:blipFill>
        <p:spPr bwMode="auto">
          <a:xfrm>
            <a:off x="1817298" y="1887878"/>
            <a:ext cx="8361872" cy="4752594"/>
          </a:xfrm>
          <a:prstGeom prst="rect">
            <a:avLst/>
          </a:prstGeom>
          <a:noFill/>
        </p:spPr>
      </p:pic>
    </p:spTree>
    <p:extLst>
      <p:ext uri="{BB962C8B-B14F-4D97-AF65-F5344CB8AC3E}">
        <p14:creationId xmlns:p14="http://schemas.microsoft.com/office/powerpoint/2010/main" val="19072236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152400"/>
            <a:ext cx="10972800" cy="1143000"/>
          </a:xfrm>
        </p:spPr>
        <p:txBody>
          <a:bodyPr/>
          <a:lstStyle/>
          <a:p>
            <a:r>
              <a:rPr lang="en-US" dirty="0" err="1" smtClean="0">
                <a:latin typeface="Bauhaus 93" panose="04030905020B02020C02" pitchFamily="82" charset="0"/>
              </a:rPr>
              <a:t>Ansel</a:t>
            </a:r>
            <a:r>
              <a:rPr lang="en-US" dirty="0" smtClean="0">
                <a:latin typeface="Bauhaus 93" panose="04030905020B02020C02" pitchFamily="82" charset="0"/>
              </a:rPr>
              <a:t> Easton Adams</a:t>
            </a:r>
            <a:endParaRPr lang="en-US" dirty="0">
              <a:latin typeface="Bauhaus 93" panose="04030905020B02020C02" pitchFamily="82" charset="0"/>
            </a:endParaRPr>
          </a:p>
        </p:txBody>
      </p:sp>
      <p:sp>
        <p:nvSpPr>
          <p:cNvPr id="3" name="Content Placeholder 2"/>
          <p:cNvSpPr>
            <a:spLocks noGrp="1"/>
          </p:cNvSpPr>
          <p:nvPr>
            <p:ph idx="1"/>
          </p:nvPr>
        </p:nvSpPr>
        <p:spPr>
          <a:xfrm>
            <a:off x="587571" y="1282420"/>
            <a:ext cx="5610029" cy="5715001"/>
          </a:xfrm>
        </p:spPr>
        <p:txBody>
          <a:bodyPr>
            <a:normAutofit/>
          </a:bodyPr>
          <a:lstStyle/>
          <a:p>
            <a:r>
              <a:rPr lang="en-US" b="1" dirty="0" err="1" smtClean="0"/>
              <a:t>Ansel</a:t>
            </a:r>
            <a:r>
              <a:rPr lang="en-US" b="1" dirty="0" smtClean="0"/>
              <a:t> Easton Adams</a:t>
            </a:r>
            <a:r>
              <a:rPr lang="en-US" dirty="0" smtClean="0"/>
              <a:t> (February 20, 1902 – April 22, 1984) was an American photographer and environmentalist, best known for his black-and-white photographs of the American West, especially in Yosemite National Park. </a:t>
            </a:r>
            <a:endParaRPr lang="en-US" dirty="0"/>
          </a:p>
        </p:txBody>
      </p:sp>
      <p:pic>
        <p:nvPicPr>
          <p:cNvPr id="3074" name="Picture 2" descr="File:Adams Evening McDonald Lake Glacier National Park aae06.jpg">
            <a:hlinkClick r:id="rId2"/>
          </p:cNvPr>
          <p:cNvPicPr>
            <a:picLocks noChangeAspect="1" noChangeArrowheads="1"/>
          </p:cNvPicPr>
          <p:nvPr/>
        </p:nvPicPr>
        <p:blipFill>
          <a:blip r:embed="rId3" cstate="print"/>
          <a:srcRect/>
          <a:stretch>
            <a:fillRect/>
          </a:stretch>
        </p:blipFill>
        <p:spPr bwMode="auto">
          <a:xfrm>
            <a:off x="6219455" y="785613"/>
            <a:ext cx="5526078" cy="3074154"/>
          </a:xfrm>
          <a:prstGeom prst="rect">
            <a:avLst/>
          </a:prstGeom>
          <a:noFill/>
        </p:spPr>
      </p:pic>
      <p:pic>
        <p:nvPicPr>
          <p:cNvPr id="3076" name="Picture 4" descr="A photo of a bearded Ansel Adams with a camera on a tripod and a light meter in his hand.  Adams is wearing a dark jacket and a white shirt, and the open shirt collar is spread over the lapel of his jacket.  He is holding a cable release for the camera, and there is a rocky hillside behind him.  The photo was taken by J. Malcolm Greany, probably in 1947.">
            <a:hlinkClick r:id="rId4"/>
          </p:cNvPr>
          <p:cNvPicPr>
            <a:picLocks noChangeAspect="1" noChangeArrowheads="1"/>
          </p:cNvPicPr>
          <p:nvPr/>
        </p:nvPicPr>
        <p:blipFill>
          <a:blip r:embed="rId5" cstate="print"/>
          <a:srcRect/>
          <a:stretch>
            <a:fillRect/>
          </a:stretch>
        </p:blipFill>
        <p:spPr bwMode="auto">
          <a:xfrm>
            <a:off x="1753284" y="3454076"/>
            <a:ext cx="2859111" cy="3403924"/>
          </a:xfrm>
          <a:prstGeom prst="rect">
            <a:avLst/>
          </a:prstGeom>
          <a:noFill/>
        </p:spPr>
      </p:pic>
      <p:pic>
        <p:nvPicPr>
          <p:cNvPr id="4" name="Picture 2" descr="Image result for ansel adam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11719" y="3380118"/>
            <a:ext cx="2618845" cy="34778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ansel adam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82850" y="3648975"/>
            <a:ext cx="3864203" cy="3209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162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06400" y="1600201"/>
            <a:ext cx="4978400" cy="4221163"/>
          </a:xfrm>
        </p:spPr>
        <p:txBody>
          <a:bodyPr/>
          <a:lstStyle/>
          <a:p>
            <a:r>
              <a:rPr lang="en-US" b="1" dirty="0" smtClean="0"/>
              <a:t>Adolph Gottlieb</a:t>
            </a:r>
            <a:r>
              <a:rPr lang="en-US" dirty="0" smtClean="0"/>
              <a:t> (March 14, 1903 - March 4, 1974) was an American abstract expressionist painter, sculptor and graphic art. </a:t>
            </a:r>
          </a:p>
          <a:p>
            <a:r>
              <a:rPr lang="en-US" dirty="0"/>
              <a:t>Adolph Gottlieb, one of the "first generation" of Abstract Expressionists, was born in New York in 1903 to Jewish parents. </a:t>
            </a:r>
          </a:p>
        </p:txBody>
      </p:sp>
      <p:pic>
        <p:nvPicPr>
          <p:cNvPr id="2050" name="Picture 2" descr="View Image">
            <a:hlinkClick r:id="rId2"/>
          </p:cNvPr>
          <p:cNvPicPr>
            <a:picLocks noChangeAspect="1" noChangeArrowheads="1"/>
          </p:cNvPicPr>
          <p:nvPr/>
        </p:nvPicPr>
        <p:blipFill>
          <a:blip r:embed="rId3" cstate="print"/>
          <a:srcRect/>
          <a:stretch>
            <a:fillRect/>
          </a:stretch>
        </p:blipFill>
        <p:spPr bwMode="auto">
          <a:xfrm>
            <a:off x="5543296" y="228601"/>
            <a:ext cx="6445504" cy="6360695"/>
          </a:xfrm>
          <a:prstGeom prst="rect">
            <a:avLst/>
          </a:prstGeom>
          <a:noFill/>
        </p:spPr>
      </p:pic>
    </p:spTree>
    <p:extLst>
      <p:ext uri="{BB962C8B-B14F-4D97-AF65-F5344CB8AC3E}">
        <p14:creationId xmlns:p14="http://schemas.microsoft.com/office/powerpoint/2010/main" val="41192790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8521" y="466079"/>
            <a:ext cx="10972800" cy="1143000"/>
          </a:xfrm>
        </p:spPr>
        <p:txBody>
          <a:bodyPr/>
          <a:lstStyle/>
          <a:p>
            <a:r>
              <a:rPr lang="en-US" dirty="0" smtClean="0">
                <a:latin typeface="Bauhaus 93" panose="04030905020B02020C02" pitchFamily="82" charset="0"/>
              </a:rPr>
              <a:t>Mary Cassatt</a:t>
            </a:r>
            <a:endParaRPr lang="en-US" dirty="0">
              <a:latin typeface="Bauhaus 93" panose="04030905020B02020C02" pitchFamily="82" charset="0"/>
            </a:endParaRPr>
          </a:p>
        </p:txBody>
      </p:sp>
      <p:sp>
        <p:nvSpPr>
          <p:cNvPr id="3" name="Content Placeholder 2"/>
          <p:cNvSpPr>
            <a:spLocks noGrp="1"/>
          </p:cNvSpPr>
          <p:nvPr>
            <p:ph idx="1"/>
          </p:nvPr>
        </p:nvSpPr>
        <p:spPr>
          <a:xfrm>
            <a:off x="50800" y="1609079"/>
            <a:ext cx="6400800" cy="4678363"/>
          </a:xfrm>
        </p:spPr>
        <p:txBody>
          <a:bodyPr>
            <a:normAutofit/>
          </a:bodyPr>
          <a:lstStyle/>
          <a:p>
            <a:r>
              <a:rPr lang="en-US" b="1" dirty="0" smtClean="0"/>
              <a:t>Mary Stevenson Cassatt</a:t>
            </a:r>
            <a:r>
              <a:rPr lang="en-US" dirty="0" smtClean="0"/>
              <a:t> was an American painter and printmaker. She lived much of her adult life in France, where she first befriended Edgar Degas and later exhibited among the Impressionists.</a:t>
            </a:r>
          </a:p>
          <a:p>
            <a:r>
              <a:rPr lang="en-US" dirty="0" smtClean="0"/>
              <a:t>Cassatt often created images of the social and private lives of women, with particular emphasis on the intimate bonds between mothers and children.</a:t>
            </a:r>
          </a:p>
          <a:p>
            <a:endParaRPr lang="en-US" dirty="0"/>
          </a:p>
        </p:txBody>
      </p:sp>
      <p:pic>
        <p:nvPicPr>
          <p:cNvPr id="32770" name="Picture 2" descr="View Image">
            <a:hlinkClick r:id="rId2"/>
          </p:cNvPr>
          <p:cNvPicPr>
            <a:picLocks noChangeAspect="1" noChangeArrowheads="1"/>
          </p:cNvPicPr>
          <p:nvPr/>
        </p:nvPicPr>
        <p:blipFill>
          <a:blip r:embed="rId3" cstate="print"/>
          <a:srcRect/>
          <a:stretch>
            <a:fillRect/>
          </a:stretch>
        </p:blipFill>
        <p:spPr bwMode="auto">
          <a:xfrm>
            <a:off x="7404468" y="390617"/>
            <a:ext cx="4458022" cy="6094521"/>
          </a:xfrm>
          <a:prstGeom prst="rect">
            <a:avLst/>
          </a:prstGeom>
          <a:noFill/>
        </p:spPr>
      </p:pic>
      <p:pic>
        <p:nvPicPr>
          <p:cNvPr id="32772" name="Picture 4" descr="File:Mary Cassatt 002.jpg">
            <a:hlinkClick r:id="rId4"/>
          </p:cNvPr>
          <p:cNvPicPr>
            <a:picLocks noChangeAspect="1" noChangeArrowheads="1"/>
          </p:cNvPicPr>
          <p:nvPr/>
        </p:nvPicPr>
        <p:blipFill>
          <a:blip r:embed="rId5" cstate="print"/>
          <a:srcRect/>
          <a:stretch>
            <a:fillRect/>
          </a:stretch>
        </p:blipFill>
        <p:spPr bwMode="auto">
          <a:xfrm>
            <a:off x="3544162" y="4227279"/>
            <a:ext cx="3273887" cy="2426535"/>
          </a:xfrm>
          <a:prstGeom prst="rect">
            <a:avLst/>
          </a:prstGeom>
          <a:noFill/>
        </p:spPr>
      </p:pic>
    </p:spTree>
    <p:extLst>
      <p:ext uri="{BB962C8B-B14F-4D97-AF65-F5344CB8AC3E}">
        <p14:creationId xmlns:p14="http://schemas.microsoft.com/office/powerpoint/2010/main" val="5656210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79" y="4800600"/>
            <a:ext cx="7736066" cy="2763327"/>
          </a:xfrm>
        </p:spPr>
        <p:txBody>
          <a:bodyPr/>
          <a:lstStyle/>
          <a:p>
            <a:r>
              <a:rPr lang="en-US" b="1" i="1" dirty="0" smtClean="0"/>
              <a:t>Arrangement in Grey and Black: The Artist's Mother</a:t>
            </a:r>
            <a:r>
              <a:rPr lang="en-US" dirty="0" smtClean="0"/>
              <a:t>, famous under its colloquial name </a:t>
            </a:r>
            <a:r>
              <a:rPr lang="en-US" b="1" i="1" dirty="0" smtClean="0"/>
              <a:t>Whistler's Mother</a:t>
            </a:r>
            <a:r>
              <a:rPr lang="en-US" dirty="0" smtClean="0"/>
              <a:t>, is an 1871 oil-on-canvas painting by American-born painter James McNeill Whistler</a:t>
            </a:r>
            <a:endParaRPr lang="en-US" dirty="0"/>
          </a:p>
        </p:txBody>
      </p:sp>
      <p:pic>
        <p:nvPicPr>
          <p:cNvPr id="33794" name="Picture 2" descr="File:WhistlersMother.jpeg">
            <a:hlinkClick r:id="rId2"/>
          </p:cNvPr>
          <p:cNvPicPr>
            <a:picLocks noChangeAspect="1" noChangeArrowheads="1"/>
          </p:cNvPicPr>
          <p:nvPr/>
        </p:nvPicPr>
        <p:blipFill>
          <a:blip r:embed="rId3" cstate="print"/>
          <a:srcRect/>
          <a:stretch>
            <a:fillRect/>
          </a:stretch>
        </p:blipFill>
        <p:spPr bwMode="auto">
          <a:xfrm>
            <a:off x="711200" y="419819"/>
            <a:ext cx="5965645" cy="4191000"/>
          </a:xfrm>
          <a:prstGeom prst="rect">
            <a:avLst/>
          </a:prstGeom>
          <a:noFill/>
        </p:spPr>
      </p:pic>
      <p:sp>
        <p:nvSpPr>
          <p:cNvPr id="4" name="Title 1"/>
          <p:cNvSpPr>
            <a:spLocks noGrp="1"/>
          </p:cNvSpPr>
          <p:nvPr>
            <p:ph type="title"/>
          </p:nvPr>
        </p:nvSpPr>
        <p:spPr>
          <a:xfrm>
            <a:off x="711200" y="609600"/>
            <a:ext cx="10972800" cy="1143000"/>
          </a:xfrm>
        </p:spPr>
        <p:txBody>
          <a:bodyPr/>
          <a:lstStyle/>
          <a:p>
            <a:r>
              <a:rPr lang="en-US" dirty="0" smtClean="0">
                <a:latin typeface="Bauhaus 93" panose="04030905020B02020C02" pitchFamily="82" charset="0"/>
              </a:rPr>
              <a:t>James Whistler</a:t>
            </a:r>
            <a:endParaRPr lang="en-US" dirty="0">
              <a:latin typeface="Bauhaus 93" panose="04030905020B02020C02" pitchFamily="82" charset="0"/>
            </a:endParaRPr>
          </a:p>
        </p:txBody>
      </p:sp>
      <p:pic>
        <p:nvPicPr>
          <p:cNvPr id="5122" name="Picture 2" descr="Image result for james whistl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9890" y="1752600"/>
            <a:ext cx="2863426" cy="344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541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778" y="154772"/>
            <a:ext cx="8610600" cy="1293028"/>
          </a:xfrm>
        </p:spPr>
        <p:txBody>
          <a:bodyPr/>
          <a:lstStyle/>
          <a:p>
            <a:r>
              <a:rPr lang="en-US" dirty="0" smtClean="0">
                <a:latin typeface="Bauhaus 93" panose="04030905020B02020C02" pitchFamily="82" charset="0"/>
              </a:rPr>
              <a:t>Gilbert Stuart</a:t>
            </a:r>
            <a:endParaRPr lang="en-US" dirty="0">
              <a:latin typeface="Bauhaus 93" panose="04030905020B02020C02" pitchFamily="82" charset="0"/>
            </a:endParaRPr>
          </a:p>
        </p:txBody>
      </p:sp>
      <p:sp>
        <p:nvSpPr>
          <p:cNvPr id="3" name="Content Placeholder 2"/>
          <p:cNvSpPr>
            <a:spLocks noGrp="1"/>
          </p:cNvSpPr>
          <p:nvPr>
            <p:ph idx="1"/>
          </p:nvPr>
        </p:nvSpPr>
        <p:spPr>
          <a:xfrm>
            <a:off x="304800" y="1828801"/>
            <a:ext cx="6096000" cy="4297363"/>
          </a:xfrm>
        </p:spPr>
        <p:txBody>
          <a:bodyPr>
            <a:normAutofit/>
          </a:bodyPr>
          <a:lstStyle/>
          <a:p>
            <a:r>
              <a:rPr lang="en-US" sz="2800" dirty="0"/>
              <a:t>Gilbert Stuart (1755-1828)</a:t>
            </a:r>
            <a:br>
              <a:rPr lang="en-US" sz="2800" dirty="0"/>
            </a:br>
            <a:r>
              <a:rPr lang="en-US" sz="2800" dirty="0"/>
              <a:t>American painter, most famous for painting the portrait of Washington which was copied for the one dollar bill</a:t>
            </a:r>
            <a:r>
              <a:rPr lang="en-US" sz="2800" dirty="0" smtClean="0"/>
              <a:t>.</a:t>
            </a:r>
          </a:p>
          <a:p>
            <a:r>
              <a:rPr lang="en-US" sz="2800" dirty="0" smtClean="0"/>
              <a:t>Washington died before the painting could be finished.</a:t>
            </a:r>
            <a:endParaRPr lang="en-US" sz="2800" dirty="0"/>
          </a:p>
          <a:p>
            <a:endParaRPr lang="en-US" dirty="0"/>
          </a:p>
        </p:txBody>
      </p:sp>
      <p:pic>
        <p:nvPicPr>
          <p:cNvPr id="1026" name="Picture 2" descr="File:Gilbert Stuart 003.jpg">
            <a:hlinkClick r:id="rId2"/>
          </p:cNvPr>
          <p:cNvPicPr>
            <a:picLocks noChangeAspect="1" noChangeArrowheads="1"/>
          </p:cNvPicPr>
          <p:nvPr/>
        </p:nvPicPr>
        <p:blipFill>
          <a:blip r:embed="rId3" cstate="print"/>
          <a:srcRect/>
          <a:stretch>
            <a:fillRect/>
          </a:stretch>
        </p:blipFill>
        <p:spPr bwMode="auto">
          <a:xfrm>
            <a:off x="6639775" y="1254617"/>
            <a:ext cx="5118608" cy="5029200"/>
          </a:xfrm>
          <a:prstGeom prst="rect">
            <a:avLst/>
          </a:prstGeom>
          <a:noFill/>
        </p:spPr>
      </p:pic>
    </p:spTree>
    <p:extLst>
      <p:ext uri="{BB962C8B-B14F-4D97-AF65-F5344CB8AC3E}">
        <p14:creationId xmlns:p14="http://schemas.microsoft.com/office/powerpoint/2010/main" val="36793888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52400"/>
            <a:ext cx="10972800" cy="1143000"/>
          </a:xfrm>
        </p:spPr>
        <p:txBody>
          <a:bodyPr/>
          <a:lstStyle/>
          <a:p>
            <a:r>
              <a:rPr lang="en-US" dirty="0" smtClean="0">
                <a:latin typeface="Bauhaus 93" panose="04030905020B02020C02" pitchFamily="82" charset="0"/>
              </a:rPr>
              <a:t>Grandma Moses</a:t>
            </a:r>
            <a:endParaRPr lang="en-US" dirty="0">
              <a:latin typeface="Bauhaus 93" panose="04030905020B02020C02" pitchFamily="82" charset="0"/>
            </a:endParaRPr>
          </a:p>
        </p:txBody>
      </p:sp>
      <p:sp>
        <p:nvSpPr>
          <p:cNvPr id="3" name="Content Placeholder 2"/>
          <p:cNvSpPr>
            <a:spLocks noGrp="1"/>
          </p:cNvSpPr>
          <p:nvPr>
            <p:ph idx="1"/>
          </p:nvPr>
        </p:nvSpPr>
        <p:spPr>
          <a:xfrm>
            <a:off x="508000" y="1431986"/>
            <a:ext cx="10972800" cy="4525963"/>
          </a:xfrm>
        </p:spPr>
        <p:txBody>
          <a:bodyPr/>
          <a:lstStyle/>
          <a:p>
            <a:r>
              <a:rPr lang="en-US" sz="2400" b="1" dirty="0" smtClean="0"/>
              <a:t>Anna Mary Robertson Moses</a:t>
            </a:r>
            <a:r>
              <a:rPr lang="en-US" sz="2400" dirty="0" smtClean="0"/>
              <a:t> (September 7, 1860 – December 13, 1961), better known as "</a:t>
            </a:r>
            <a:r>
              <a:rPr lang="en-US" sz="2400" b="1" dirty="0" smtClean="0"/>
              <a:t>Grandma Moses</a:t>
            </a:r>
            <a:r>
              <a:rPr lang="en-US" sz="2400" dirty="0" smtClean="0"/>
              <a:t>", was a renowned American folk artist. She is most often cited as an example of an individual successfully beginning a career in the arts at an advanced age. Moses had ten children but five died at birth.</a:t>
            </a:r>
          </a:p>
          <a:p>
            <a:endParaRPr lang="en-US" dirty="0"/>
          </a:p>
        </p:txBody>
      </p:sp>
      <p:pic>
        <p:nvPicPr>
          <p:cNvPr id="34818" name="Picture 2" descr="View Image">
            <a:hlinkClick r:id="rId2"/>
          </p:cNvPr>
          <p:cNvPicPr>
            <a:picLocks noChangeAspect="1" noChangeArrowheads="1"/>
          </p:cNvPicPr>
          <p:nvPr/>
        </p:nvPicPr>
        <p:blipFill>
          <a:blip r:embed="rId3" cstate="print"/>
          <a:srcRect/>
          <a:stretch>
            <a:fillRect/>
          </a:stretch>
        </p:blipFill>
        <p:spPr bwMode="auto">
          <a:xfrm>
            <a:off x="6908800" y="3505201"/>
            <a:ext cx="5283200" cy="3027275"/>
          </a:xfrm>
          <a:prstGeom prst="rect">
            <a:avLst/>
          </a:prstGeom>
          <a:noFill/>
        </p:spPr>
      </p:pic>
      <p:pic>
        <p:nvPicPr>
          <p:cNvPr id="34820" name="Picture 4" descr="http://rds.yahoo.com/_ylt=A0WTefVOC95LIDgAPS.jzbkF/SIG=127ngo37a/EXP=1272929486/**http%3a/www.mspaintart.com/images/grandma-moses5.jpg"/>
          <p:cNvPicPr>
            <a:picLocks noChangeAspect="1" noChangeArrowheads="1"/>
          </p:cNvPicPr>
          <p:nvPr/>
        </p:nvPicPr>
        <p:blipFill>
          <a:blip r:embed="rId4" cstate="print"/>
          <a:srcRect/>
          <a:stretch>
            <a:fillRect/>
          </a:stretch>
        </p:blipFill>
        <p:spPr bwMode="auto">
          <a:xfrm>
            <a:off x="508000" y="3429000"/>
            <a:ext cx="5689600" cy="3182112"/>
          </a:xfrm>
          <a:prstGeom prst="rect">
            <a:avLst/>
          </a:prstGeom>
          <a:noFill/>
        </p:spPr>
      </p:pic>
    </p:spTree>
    <p:extLst>
      <p:ext uri="{BB962C8B-B14F-4D97-AF65-F5344CB8AC3E}">
        <p14:creationId xmlns:p14="http://schemas.microsoft.com/office/powerpoint/2010/main" val="5677621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592" y="957030"/>
            <a:ext cx="8610600" cy="1293028"/>
          </a:xfrm>
        </p:spPr>
        <p:txBody>
          <a:bodyPr/>
          <a:lstStyle/>
          <a:p>
            <a:r>
              <a:rPr lang="en-US" dirty="0" smtClean="0">
                <a:latin typeface="Bauhaus 93" panose="04030905020B02020C02" pitchFamily="82" charset="0"/>
              </a:rPr>
              <a:t>Jackson Pollock</a:t>
            </a:r>
            <a:endParaRPr lang="en-US" dirty="0">
              <a:latin typeface="Bauhaus 93" panose="04030905020B02020C02" pitchFamily="82" charset="0"/>
            </a:endParaRPr>
          </a:p>
        </p:txBody>
      </p:sp>
      <p:sp>
        <p:nvSpPr>
          <p:cNvPr id="3" name="Content Placeholder 2"/>
          <p:cNvSpPr>
            <a:spLocks noGrp="1"/>
          </p:cNvSpPr>
          <p:nvPr>
            <p:ph idx="1"/>
          </p:nvPr>
        </p:nvSpPr>
        <p:spPr>
          <a:xfrm>
            <a:off x="206424" y="2514600"/>
            <a:ext cx="4978400" cy="4343400"/>
          </a:xfrm>
        </p:spPr>
        <p:txBody>
          <a:bodyPr>
            <a:normAutofit/>
          </a:bodyPr>
          <a:lstStyle/>
          <a:p>
            <a:r>
              <a:rPr lang="en-US" b="1" dirty="0" smtClean="0"/>
              <a:t>Paul Jackson Pollock</a:t>
            </a:r>
            <a:r>
              <a:rPr lang="en-US" dirty="0" smtClean="0"/>
              <a:t> (January 28, 1912 – August 11, 1956) was an influential American painter and a major figure in the abstract expressionist</a:t>
            </a:r>
            <a:r>
              <a:rPr lang="en-US" dirty="0"/>
              <a:t> </a:t>
            </a:r>
            <a:r>
              <a:rPr lang="en-US" dirty="0" smtClean="0"/>
              <a:t>movement. During his lifetime, Pollock enjoyed considerable fame and notoriety. He was regarded as a mostly reclusive artist. </a:t>
            </a:r>
            <a:endParaRPr lang="en-US" dirty="0"/>
          </a:p>
        </p:txBody>
      </p:sp>
      <p:pic>
        <p:nvPicPr>
          <p:cNvPr id="18434" name="Picture 2" descr="File:Namuth - Pollock.jpg">
            <a:hlinkClick r:id="rId2"/>
          </p:cNvPr>
          <p:cNvPicPr>
            <a:picLocks noChangeAspect="1" noChangeArrowheads="1"/>
          </p:cNvPicPr>
          <p:nvPr/>
        </p:nvPicPr>
        <p:blipFill>
          <a:blip r:embed="rId3" cstate="print"/>
          <a:srcRect/>
          <a:stretch>
            <a:fillRect/>
          </a:stretch>
        </p:blipFill>
        <p:spPr bwMode="auto">
          <a:xfrm>
            <a:off x="5529533" y="2250058"/>
            <a:ext cx="5811328" cy="4482355"/>
          </a:xfrm>
          <a:prstGeom prst="rect">
            <a:avLst/>
          </a:prstGeom>
          <a:noFill/>
        </p:spPr>
      </p:pic>
    </p:spTree>
    <p:extLst>
      <p:ext uri="{BB962C8B-B14F-4D97-AF65-F5344CB8AC3E}">
        <p14:creationId xmlns:p14="http://schemas.microsoft.com/office/powerpoint/2010/main" val="1596741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974" y="641981"/>
            <a:ext cx="10972800" cy="1143000"/>
          </a:xfrm>
        </p:spPr>
        <p:txBody>
          <a:bodyPr/>
          <a:lstStyle/>
          <a:p>
            <a:r>
              <a:rPr lang="en-US" dirty="0" smtClean="0">
                <a:latin typeface="Bauhaus 93" panose="04030905020B02020C02" pitchFamily="82" charset="0"/>
              </a:rPr>
              <a:t>Andy Warhol</a:t>
            </a:r>
            <a:endParaRPr lang="en-US" dirty="0">
              <a:latin typeface="Bauhaus 93" panose="04030905020B02020C02" pitchFamily="82" charset="0"/>
            </a:endParaRPr>
          </a:p>
        </p:txBody>
      </p:sp>
      <p:sp>
        <p:nvSpPr>
          <p:cNvPr id="3" name="Content Placeholder 2"/>
          <p:cNvSpPr>
            <a:spLocks noGrp="1"/>
          </p:cNvSpPr>
          <p:nvPr>
            <p:ph idx="1"/>
          </p:nvPr>
        </p:nvSpPr>
        <p:spPr>
          <a:xfrm>
            <a:off x="693947" y="1667984"/>
            <a:ext cx="10972800" cy="4525963"/>
          </a:xfrm>
        </p:spPr>
        <p:txBody>
          <a:bodyPr>
            <a:normAutofit/>
          </a:bodyPr>
          <a:lstStyle/>
          <a:p>
            <a:r>
              <a:rPr lang="en-US" dirty="0" smtClean="0"/>
              <a:t>Andy Warhol was an American painter,  printmaker, and filmmaker who was a leading figure in the visual art movement known as pop art. </a:t>
            </a:r>
            <a:endParaRPr lang="en-US" dirty="0"/>
          </a:p>
        </p:txBody>
      </p:sp>
      <p:pic>
        <p:nvPicPr>
          <p:cNvPr id="17410" name="Picture 2" descr="File:Warhol-Campbell Soup-1-screenprint-1968.jpg">
            <a:hlinkClick r:id="rId2"/>
          </p:cNvPr>
          <p:cNvPicPr>
            <a:picLocks noChangeAspect="1" noChangeArrowheads="1"/>
          </p:cNvPicPr>
          <p:nvPr/>
        </p:nvPicPr>
        <p:blipFill>
          <a:blip r:embed="rId3" cstate="print"/>
          <a:srcRect/>
          <a:stretch>
            <a:fillRect/>
          </a:stretch>
        </p:blipFill>
        <p:spPr bwMode="auto">
          <a:xfrm>
            <a:off x="304801" y="3002124"/>
            <a:ext cx="3369311" cy="3814313"/>
          </a:xfrm>
          <a:prstGeom prst="rect">
            <a:avLst/>
          </a:prstGeom>
          <a:noFill/>
        </p:spPr>
      </p:pic>
      <p:pic>
        <p:nvPicPr>
          <p:cNvPr id="17412" name="Picture 4" descr="View Image">
            <a:hlinkClick r:id="rId4"/>
          </p:cNvPr>
          <p:cNvPicPr>
            <a:picLocks noChangeAspect="1" noChangeArrowheads="1"/>
          </p:cNvPicPr>
          <p:nvPr/>
        </p:nvPicPr>
        <p:blipFill>
          <a:blip r:embed="rId5" cstate="print"/>
          <a:srcRect/>
          <a:stretch>
            <a:fillRect/>
          </a:stretch>
        </p:blipFill>
        <p:spPr bwMode="auto">
          <a:xfrm>
            <a:off x="8315863" y="3590542"/>
            <a:ext cx="3195259" cy="2914650"/>
          </a:xfrm>
          <a:prstGeom prst="rect">
            <a:avLst/>
          </a:prstGeom>
          <a:noFill/>
        </p:spPr>
      </p:pic>
      <p:pic>
        <p:nvPicPr>
          <p:cNvPr id="17414" name="Picture 6" descr="View Image">
            <a:hlinkClick r:id="rId6"/>
          </p:cNvPr>
          <p:cNvPicPr>
            <a:picLocks noChangeAspect="1" noChangeArrowheads="1"/>
          </p:cNvPicPr>
          <p:nvPr/>
        </p:nvPicPr>
        <p:blipFill>
          <a:blip r:embed="rId7" cstate="print"/>
          <a:srcRect/>
          <a:stretch>
            <a:fillRect/>
          </a:stretch>
        </p:blipFill>
        <p:spPr bwMode="auto">
          <a:xfrm>
            <a:off x="3860800" y="2933700"/>
            <a:ext cx="3962400" cy="3714750"/>
          </a:xfrm>
          <a:prstGeom prst="rect">
            <a:avLst/>
          </a:prstGeom>
          <a:noFill/>
        </p:spPr>
      </p:pic>
    </p:spTree>
    <p:extLst>
      <p:ext uri="{BB962C8B-B14F-4D97-AF65-F5344CB8AC3E}">
        <p14:creationId xmlns:p14="http://schemas.microsoft.com/office/powerpoint/2010/main" val="27966370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313" y="1759789"/>
            <a:ext cx="3841630" cy="5530941"/>
          </a:xfrm>
        </p:spPr>
        <p:txBody>
          <a:bodyPr>
            <a:normAutofit/>
          </a:bodyPr>
          <a:lstStyle/>
          <a:p>
            <a:r>
              <a:rPr lang="en-US" b="1" dirty="0" smtClean="0"/>
              <a:t>Henry </a:t>
            </a:r>
            <a:r>
              <a:rPr lang="en-US" b="1" dirty="0" err="1" smtClean="0"/>
              <a:t>Ossawa</a:t>
            </a:r>
            <a:r>
              <a:rPr lang="en-US" b="1" dirty="0" smtClean="0"/>
              <a:t> Tanner</a:t>
            </a:r>
            <a:r>
              <a:rPr lang="en-US" dirty="0" smtClean="0"/>
              <a:t> (June 21, 1859–May 25, 1937) was an African American artist best known for his style of painting. He was the first African American painter to gain international acclaim.</a:t>
            </a:r>
          </a:p>
          <a:p>
            <a:endParaRPr lang="en-US" dirty="0"/>
          </a:p>
          <a:p>
            <a:pPr marL="0" indent="0">
              <a:buNone/>
            </a:pPr>
            <a:r>
              <a:rPr lang="en-US" b="1" dirty="0" smtClean="0"/>
              <a:t>    The Banjo Lesson</a:t>
            </a:r>
            <a:endParaRPr lang="en-US" b="1" dirty="0"/>
          </a:p>
        </p:txBody>
      </p:sp>
      <p:pic>
        <p:nvPicPr>
          <p:cNvPr id="16386" name="Picture 2" descr="View Image">
            <a:hlinkClick r:id="rId2"/>
          </p:cNvPr>
          <p:cNvPicPr>
            <a:picLocks noChangeAspect="1" noChangeArrowheads="1"/>
          </p:cNvPicPr>
          <p:nvPr/>
        </p:nvPicPr>
        <p:blipFill>
          <a:blip r:embed="rId3" cstate="print"/>
          <a:srcRect/>
          <a:stretch>
            <a:fillRect/>
          </a:stretch>
        </p:blipFill>
        <p:spPr bwMode="auto">
          <a:xfrm>
            <a:off x="4226943" y="560717"/>
            <a:ext cx="3550904" cy="4701396"/>
          </a:xfrm>
          <a:prstGeom prst="rect">
            <a:avLst/>
          </a:prstGeom>
          <a:noFill/>
        </p:spPr>
      </p:pic>
      <p:pic>
        <p:nvPicPr>
          <p:cNvPr id="6146" name="Picture 2" descr="Image result for henry t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9759" y="560717"/>
            <a:ext cx="4172241" cy="32772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126747" y="3942272"/>
            <a:ext cx="3200400" cy="369332"/>
          </a:xfrm>
          <a:prstGeom prst="rect">
            <a:avLst/>
          </a:prstGeom>
          <a:noFill/>
        </p:spPr>
        <p:txBody>
          <a:bodyPr wrap="square" rtlCol="0">
            <a:spAutoFit/>
          </a:bodyPr>
          <a:lstStyle/>
          <a:p>
            <a:r>
              <a:rPr lang="en-US" b="1" dirty="0" smtClean="0"/>
              <a:t>The Thankful Poor</a:t>
            </a:r>
            <a:endParaRPr lang="en-US" b="1" dirty="0"/>
          </a:p>
        </p:txBody>
      </p:sp>
    </p:spTree>
    <p:extLst>
      <p:ext uri="{BB962C8B-B14F-4D97-AF65-F5344CB8AC3E}">
        <p14:creationId xmlns:p14="http://schemas.microsoft.com/office/powerpoint/2010/main" val="35226075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147" y="156713"/>
            <a:ext cx="10972800" cy="1143000"/>
          </a:xfrm>
        </p:spPr>
        <p:txBody>
          <a:bodyPr/>
          <a:lstStyle/>
          <a:p>
            <a:r>
              <a:rPr lang="en-US" dirty="0" smtClean="0">
                <a:latin typeface="Bauhaus 93" panose="04030905020B02020C02" pitchFamily="82" charset="0"/>
              </a:rPr>
              <a:t>Dorothea Lange</a:t>
            </a:r>
            <a:endParaRPr lang="en-US" dirty="0">
              <a:latin typeface="Bauhaus 93" panose="04030905020B02020C02" pitchFamily="82" charset="0"/>
            </a:endParaRPr>
          </a:p>
        </p:txBody>
      </p:sp>
      <p:sp>
        <p:nvSpPr>
          <p:cNvPr id="3" name="Content Placeholder 2"/>
          <p:cNvSpPr>
            <a:spLocks noGrp="1"/>
          </p:cNvSpPr>
          <p:nvPr>
            <p:ph idx="1"/>
          </p:nvPr>
        </p:nvSpPr>
        <p:spPr>
          <a:xfrm>
            <a:off x="2166151" y="1624613"/>
            <a:ext cx="3938816" cy="4567099"/>
          </a:xfrm>
        </p:spPr>
        <p:txBody>
          <a:bodyPr>
            <a:normAutofit/>
          </a:bodyPr>
          <a:lstStyle/>
          <a:p>
            <a:r>
              <a:rPr lang="en-US" dirty="0"/>
              <a:t>Dorothea Lange was a famous female photographer in the 1930’s.  </a:t>
            </a:r>
          </a:p>
          <a:p>
            <a:endParaRPr lang="en-US" dirty="0"/>
          </a:p>
          <a:p>
            <a:r>
              <a:rPr lang="en-US" dirty="0"/>
              <a:t>She took photographs of the suffering people during the Depression.</a:t>
            </a:r>
          </a:p>
          <a:p>
            <a:endParaRPr lang="en-US" dirty="0"/>
          </a:p>
          <a:p>
            <a:r>
              <a:rPr lang="en-US" dirty="0"/>
              <a:t>Lange’s photographs of the rural poor helped raise awareness about the poorest of the poor </a:t>
            </a:r>
          </a:p>
          <a:p>
            <a:endParaRPr lang="en-US" dirty="0"/>
          </a:p>
        </p:txBody>
      </p:sp>
      <p:pic>
        <p:nvPicPr>
          <p:cNvPr id="1026" name="Picture 6" descr="View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560" y="1134267"/>
            <a:ext cx="4403306" cy="554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199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529" y="272667"/>
            <a:ext cx="8610600" cy="1293028"/>
          </a:xfrm>
        </p:spPr>
        <p:txBody>
          <a:bodyPr/>
          <a:lstStyle/>
          <a:p>
            <a:r>
              <a:rPr lang="en-US" b="1" dirty="0" smtClean="0"/>
              <a:t>THOMAS NAST</a:t>
            </a:r>
            <a:endParaRPr lang="en-US" b="1" dirty="0"/>
          </a:p>
        </p:txBody>
      </p:sp>
      <p:sp>
        <p:nvSpPr>
          <p:cNvPr id="3" name="Content Placeholder 2"/>
          <p:cNvSpPr>
            <a:spLocks noGrp="1"/>
          </p:cNvSpPr>
          <p:nvPr>
            <p:ph idx="1"/>
          </p:nvPr>
        </p:nvSpPr>
        <p:spPr>
          <a:xfrm>
            <a:off x="685800" y="1466491"/>
            <a:ext cx="5758132" cy="5097251"/>
          </a:xfrm>
        </p:spPr>
        <p:txBody>
          <a:bodyPr/>
          <a:lstStyle/>
          <a:p>
            <a:r>
              <a:rPr lang="en-US" dirty="0" smtClean="0"/>
              <a:t>Thomas Nast was an American political cartoonist that used caricatures in his drawings.</a:t>
            </a:r>
          </a:p>
          <a:p>
            <a:endParaRPr lang="en-US" dirty="0"/>
          </a:p>
          <a:p>
            <a:r>
              <a:rPr lang="en-US" dirty="0" smtClean="0"/>
              <a:t>He is most well known for his attacks on Boss Tween using this format.</a:t>
            </a:r>
          </a:p>
          <a:p>
            <a:endParaRPr lang="en-US" dirty="0"/>
          </a:p>
          <a:p>
            <a:r>
              <a:rPr lang="en-US" dirty="0" smtClean="0"/>
              <a:t>He is also known for assigning the Donkey and Elephant to the Democrats and Republicans.</a:t>
            </a:r>
          </a:p>
          <a:p>
            <a:endParaRPr lang="en-US" dirty="0"/>
          </a:p>
          <a:p>
            <a:r>
              <a:rPr lang="en-US" dirty="0" smtClean="0"/>
              <a:t>At one point he was hired by Coca-Cola to depict Santa in the red and white  Coca-Cola colors.</a:t>
            </a:r>
            <a:endParaRPr lang="en-US" dirty="0"/>
          </a:p>
        </p:txBody>
      </p:sp>
      <p:pic>
        <p:nvPicPr>
          <p:cNvPr id="2050" name="Picture 2" descr="Image result for thomas n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7351" y="122651"/>
            <a:ext cx="2623716" cy="28860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homas na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9865" y="1586397"/>
            <a:ext cx="2327101" cy="298728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thomas na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7351" y="3361185"/>
            <a:ext cx="24193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8721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0929" y="91512"/>
            <a:ext cx="8610600" cy="1293028"/>
          </a:xfrm>
        </p:spPr>
        <p:txBody>
          <a:bodyPr/>
          <a:lstStyle/>
          <a:p>
            <a:r>
              <a:rPr lang="en-US" b="1" dirty="0" smtClean="0"/>
              <a:t>JACOB LAWRENCE</a:t>
            </a:r>
            <a:endParaRPr lang="en-US" b="1" dirty="0"/>
          </a:p>
        </p:txBody>
      </p:sp>
      <p:sp>
        <p:nvSpPr>
          <p:cNvPr id="3" name="Content Placeholder 2"/>
          <p:cNvSpPr>
            <a:spLocks noGrp="1"/>
          </p:cNvSpPr>
          <p:nvPr>
            <p:ph idx="1"/>
          </p:nvPr>
        </p:nvSpPr>
        <p:spPr>
          <a:xfrm>
            <a:off x="685800" y="2194560"/>
            <a:ext cx="5007634" cy="4430527"/>
          </a:xfrm>
        </p:spPr>
        <p:txBody>
          <a:bodyPr/>
          <a:lstStyle/>
          <a:p>
            <a:r>
              <a:rPr lang="en-US" dirty="0"/>
              <a:t>Lawrence is among the best-known 20th-century African-American painters. He was 25 years old when he gained national recognition with his 60-panel </a:t>
            </a:r>
            <a:r>
              <a:rPr lang="en-US" b="1" dirty="0"/>
              <a:t>Migration Series</a:t>
            </a:r>
            <a:r>
              <a:rPr lang="en-US" dirty="0"/>
              <a:t>, painted on cardboard. The series depicted the </a:t>
            </a:r>
            <a:r>
              <a:rPr lang="en-US" b="1" dirty="0"/>
              <a:t>Great Migration</a:t>
            </a:r>
            <a:r>
              <a:rPr lang="en-US" dirty="0"/>
              <a:t> of African-Americans from the rural South to the urban North.</a:t>
            </a:r>
            <a:endParaRPr lang="en-US" dirty="0"/>
          </a:p>
        </p:txBody>
      </p:sp>
      <p:pic>
        <p:nvPicPr>
          <p:cNvPr id="1026" name="Picture 2" descr="Image result for jacob lawrence paintings great mig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5900" y="1639018"/>
            <a:ext cx="6108227" cy="4080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0489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80388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4" descr="File:CharlesWillsonPeale.jpeg">
            <a:hlinkClick r:id="rId2"/>
          </p:cNvPr>
          <p:cNvPicPr>
            <a:picLocks noChangeAspect="1" noChangeArrowheads="1"/>
          </p:cNvPicPr>
          <p:nvPr/>
        </p:nvPicPr>
        <p:blipFill>
          <a:blip r:embed="rId3" cstate="print"/>
          <a:srcRect/>
          <a:stretch>
            <a:fillRect/>
          </a:stretch>
        </p:blipFill>
        <p:spPr bwMode="auto">
          <a:xfrm>
            <a:off x="323148" y="865032"/>
            <a:ext cx="2954839" cy="3391847"/>
          </a:xfrm>
          <a:prstGeom prst="rect">
            <a:avLst/>
          </a:prstGeom>
          <a:noFill/>
        </p:spPr>
      </p:pic>
      <p:pic>
        <p:nvPicPr>
          <p:cNvPr id="5" name="Picture 2" descr="File:Washington 1772.jpg">
            <a:hlinkClick r:id="rId4"/>
          </p:cNvPr>
          <p:cNvPicPr>
            <a:picLocks noChangeAspect="1" noChangeArrowheads="1"/>
          </p:cNvPicPr>
          <p:nvPr/>
        </p:nvPicPr>
        <p:blipFill>
          <a:blip r:embed="rId5" cstate="print"/>
          <a:srcRect/>
          <a:stretch>
            <a:fillRect/>
          </a:stretch>
        </p:blipFill>
        <p:spPr bwMode="auto">
          <a:xfrm>
            <a:off x="3016117" y="2699199"/>
            <a:ext cx="3303117" cy="3505199"/>
          </a:xfrm>
          <a:prstGeom prst="rect">
            <a:avLst/>
          </a:prstGeom>
          <a:noFill/>
        </p:spPr>
      </p:pic>
      <p:sp>
        <p:nvSpPr>
          <p:cNvPr id="6" name="TextBox 5"/>
          <p:cNvSpPr txBox="1"/>
          <p:nvPr/>
        </p:nvSpPr>
        <p:spPr>
          <a:xfrm>
            <a:off x="7518400" y="2057400"/>
            <a:ext cx="4470400" cy="3046988"/>
          </a:xfrm>
          <a:prstGeom prst="rect">
            <a:avLst/>
          </a:prstGeom>
          <a:noFill/>
        </p:spPr>
        <p:txBody>
          <a:bodyPr wrap="square" rtlCol="0">
            <a:spAutoFit/>
          </a:bodyPr>
          <a:lstStyle/>
          <a:p>
            <a:r>
              <a:rPr lang="en-US" sz="2400" dirty="0" smtClean="0"/>
              <a:t>Peale was </a:t>
            </a:r>
            <a:r>
              <a:rPr lang="en-US" sz="2400" dirty="0"/>
              <a:t>an American painter, soldier and naturalist. He is best remembered for his portrait paintings of leading figures of the American </a:t>
            </a:r>
            <a:r>
              <a:rPr lang="en-US" sz="2400" dirty="0" smtClean="0"/>
              <a:t>Revolution,  </a:t>
            </a:r>
            <a:r>
              <a:rPr lang="en-US" sz="2400" dirty="0"/>
              <a:t>as well as for establishing one of the first museums.</a:t>
            </a:r>
          </a:p>
        </p:txBody>
      </p:sp>
      <p:sp>
        <p:nvSpPr>
          <p:cNvPr id="7" name="Title 1"/>
          <p:cNvSpPr txBox="1">
            <a:spLocks/>
          </p:cNvSpPr>
          <p:nvPr/>
        </p:nvSpPr>
        <p:spPr>
          <a:xfrm>
            <a:off x="832834" y="646718"/>
            <a:ext cx="10972800" cy="1470025"/>
          </a:xfrm>
          <a:prstGeom prst="rect">
            <a:avLst/>
          </a:prstGeom>
        </p:spPr>
        <p:txBody>
          <a:bodyPr vert="horz" lIns="91440" tIns="45720" rIns="91440" bIns="45720" rtlCol="0" anchor="ctr">
            <a:normAutofit fontScale="975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smtClean="0">
                <a:latin typeface="Bauhaus 93" panose="04030905020B02020C02" pitchFamily="82" charset="0"/>
              </a:rPr>
              <a:t>Charles Wilson Peale (1741-1827)</a:t>
            </a:r>
            <a:br>
              <a:rPr lang="en-US" dirty="0" smtClean="0">
                <a:latin typeface="Bauhaus 93" panose="04030905020B02020C02" pitchFamily="82" charset="0"/>
              </a:rPr>
            </a:br>
            <a:r>
              <a:rPr lang="en-US" sz="3100" dirty="0" smtClean="0">
                <a:latin typeface="Bauhaus 93" panose="04030905020B02020C02" pitchFamily="82" charset="0"/>
              </a:rPr>
              <a:t>An American naturalist painter.</a:t>
            </a:r>
            <a:br>
              <a:rPr lang="en-US" sz="3100" dirty="0" smtClean="0">
                <a:latin typeface="Bauhaus 93" panose="04030905020B02020C02" pitchFamily="82" charset="0"/>
              </a:rPr>
            </a:br>
            <a:endParaRPr lang="en-US" sz="3100" dirty="0">
              <a:latin typeface="Bauhaus 93" panose="04030905020B02020C02" pitchFamily="82" charset="0"/>
            </a:endParaRPr>
          </a:p>
        </p:txBody>
      </p:sp>
    </p:spTree>
    <p:extLst>
      <p:ext uri="{BB962C8B-B14F-4D97-AF65-F5344CB8AC3E}">
        <p14:creationId xmlns:p14="http://schemas.microsoft.com/office/powerpoint/2010/main" val="1333035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999" y="824248"/>
            <a:ext cx="10972800" cy="1143000"/>
          </a:xfrm>
        </p:spPr>
        <p:txBody>
          <a:bodyPr/>
          <a:lstStyle/>
          <a:p>
            <a:r>
              <a:rPr lang="en-US" dirty="0" smtClean="0">
                <a:latin typeface="Bauhaus 93" panose="04030905020B02020C02" pitchFamily="82" charset="0"/>
              </a:rPr>
              <a:t>Hudson River School of Art</a:t>
            </a:r>
            <a:endParaRPr lang="en-US" dirty="0">
              <a:latin typeface="Bauhaus 93" panose="04030905020B02020C02" pitchFamily="82" charset="0"/>
            </a:endParaRPr>
          </a:p>
        </p:txBody>
      </p:sp>
      <p:sp>
        <p:nvSpPr>
          <p:cNvPr id="3" name="Content Placeholder 2"/>
          <p:cNvSpPr>
            <a:spLocks noGrp="1"/>
          </p:cNvSpPr>
          <p:nvPr>
            <p:ph idx="1"/>
          </p:nvPr>
        </p:nvSpPr>
        <p:spPr>
          <a:xfrm>
            <a:off x="507999" y="1983870"/>
            <a:ext cx="10972800" cy="4525963"/>
          </a:xfrm>
        </p:spPr>
        <p:txBody>
          <a:bodyPr/>
          <a:lstStyle/>
          <a:p>
            <a:pPr>
              <a:buNone/>
            </a:pPr>
            <a:r>
              <a:rPr lang="en-US" sz="2400" dirty="0" smtClean="0"/>
              <a:t>    In </a:t>
            </a:r>
            <a:r>
              <a:rPr lang="en-US" sz="2400" dirty="0"/>
              <a:t>about 1825, a group of American painters, led by Thomas Cole, used their talents to do </a:t>
            </a:r>
            <a:r>
              <a:rPr lang="en-US" sz="2400" b="1" dirty="0"/>
              <a:t>landscapes, </a:t>
            </a:r>
            <a:r>
              <a:rPr lang="en-US" sz="2400" dirty="0"/>
              <a:t>which were not highly regarded. They painted many scenes of New York's Hudson River. Mystical overtones</a:t>
            </a:r>
          </a:p>
          <a:p>
            <a:endParaRPr lang="en-US" dirty="0"/>
          </a:p>
        </p:txBody>
      </p:sp>
      <p:pic>
        <p:nvPicPr>
          <p:cNvPr id="4" name="Picture 3" descr="800px-Thomas_Cole,_The_Oxbow.jpg"/>
          <p:cNvPicPr>
            <a:picLocks noChangeAspect="1"/>
          </p:cNvPicPr>
          <p:nvPr/>
        </p:nvPicPr>
        <p:blipFill>
          <a:blip r:embed="rId2" cstate="print"/>
          <a:stretch>
            <a:fillRect/>
          </a:stretch>
        </p:blipFill>
        <p:spPr>
          <a:xfrm>
            <a:off x="0" y="3592134"/>
            <a:ext cx="5689600" cy="2917699"/>
          </a:xfrm>
          <a:prstGeom prst="rect">
            <a:avLst/>
          </a:prstGeom>
        </p:spPr>
      </p:pic>
      <p:pic>
        <p:nvPicPr>
          <p:cNvPr id="5" name="Picture 4" descr="JKensett_Mount_Washington_(JJH-JFK001).jpg"/>
          <p:cNvPicPr>
            <a:picLocks noChangeAspect="1"/>
          </p:cNvPicPr>
          <p:nvPr/>
        </p:nvPicPr>
        <p:blipFill>
          <a:blip r:embed="rId3" cstate="print"/>
          <a:stretch>
            <a:fillRect/>
          </a:stretch>
        </p:blipFill>
        <p:spPr>
          <a:xfrm>
            <a:off x="5994399" y="3466405"/>
            <a:ext cx="6117443" cy="3043428"/>
          </a:xfrm>
          <a:prstGeom prst="rect">
            <a:avLst/>
          </a:prstGeom>
        </p:spPr>
      </p:pic>
    </p:spTree>
    <p:extLst>
      <p:ext uri="{BB962C8B-B14F-4D97-AF65-F5344CB8AC3E}">
        <p14:creationId xmlns:p14="http://schemas.microsoft.com/office/powerpoint/2010/main" val="1886163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9842" y="210581"/>
            <a:ext cx="8610600" cy="1293028"/>
          </a:xfrm>
        </p:spPr>
        <p:txBody>
          <a:bodyPr/>
          <a:lstStyle/>
          <a:p>
            <a:r>
              <a:rPr lang="en-US" dirty="0" smtClean="0">
                <a:latin typeface="Bauhaus 93" panose="04030905020B02020C02" pitchFamily="82" charset="0"/>
              </a:rPr>
              <a:t>How the Other Half Lives</a:t>
            </a:r>
            <a:endParaRPr lang="en-US" dirty="0">
              <a:latin typeface="Bauhaus 93" panose="04030905020B02020C02" pitchFamily="82" charset="0"/>
            </a:endParaRPr>
          </a:p>
        </p:txBody>
      </p:sp>
      <p:sp>
        <p:nvSpPr>
          <p:cNvPr id="3" name="Content Placeholder 2"/>
          <p:cNvSpPr>
            <a:spLocks noGrp="1"/>
          </p:cNvSpPr>
          <p:nvPr>
            <p:ph idx="1"/>
          </p:nvPr>
        </p:nvSpPr>
        <p:spPr>
          <a:xfrm>
            <a:off x="203200" y="1524001"/>
            <a:ext cx="11379200" cy="4602163"/>
          </a:xfrm>
        </p:spPr>
        <p:txBody>
          <a:bodyPr>
            <a:normAutofit/>
          </a:bodyPr>
          <a:lstStyle/>
          <a:p>
            <a:r>
              <a:rPr lang="en-US" sz="2800" b="1" dirty="0" smtClean="0"/>
              <a:t>Jacob August Riis</a:t>
            </a:r>
            <a:r>
              <a:rPr lang="en-US" sz="2800" dirty="0" smtClean="0"/>
              <a:t> (May 3, 1849 - May 26, 1914), was a Danish American social reformer, muckraking journalist and social documentary photographer. </a:t>
            </a:r>
            <a:r>
              <a:rPr lang="en-US" sz="2800" dirty="0"/>
              <a:t> </a:t>
            </a:r>
            <a:r>
              <a:rPr lang="en-US" sz="2800" dirty="0" smtClean="0"/>
              <a:t>In his book he documented the plight of the immigrant.</a:t>
            </a:r>
            <a:endParaRPr lang="en-US" sz="2800" dirty="0"/>
          </a:p>
        </p:txBody>
      </p:sp>
      <p:pic>
        <p:nvPicPr>
          <p:cNvPr id="19458" name="Picture 2" descr="View Image">
            <a:hlinkClick r:id="rId2"/>
          </p:cNvPr>
          <p:cNvPicPr>
            <a:picLocks noChangeAspect="1" noChangeArrowheads="1"/>
          </p:cNvPicPr>
          <p:nvPr/>
        </p:nvPicPr>
        <p:blipFill>
          <a:blip r:embed="rId3" cstate="print"/>
          <a:srcRect/>
          <a:stretch>
            <a:fillRect/>
          </a:stretch>
        </p:blipFill>
        <p:spPr bwMode="auto">
          <a:xfrm>
            <a:off x="8737599" y="3928056"/>
            <a:ext cx="3556769" cy="2006019"/>
          </a:xfrm>
          <a:prstGeom prst="rect">
            <a:avLst/>
          </a:prstGeom>
          <a:noFill/>
        </p:spPr>
      </p:pic>
      <p:pic>
        <p:nvPicPr>
          <p:cNvPr id="19460" name="Picture 4" descr="View Image">
            <a:hlinkClick r:id="rId4"/>
          </p:cNvPr>
          <p:cNvPicPr>
            <a:picLocks noChangeAspect="1" noChangeArrowheads="1"/>
          </p:cNvPicPr>
          <p:nvPr/>
        </p:nvPicPr>
        <p:blipFill>
          <a:blip r:embed="rId5" cstate="print"/>
          <a:srcRect/>
          <a:stretch>
            <a:fillRect/>
          </a:stretch>
        </p:blipFill>
        <p:spPr bwMode="auto">
          <a:xfrm>
            <a:off x="5082862" y="3581400"/>
            <a:ext cx="3466491" cy="2914650"/>
          </a:xfrm>
          <a:prstGeom prst="rect">
            <a:avLst/>
          </a:prstGeom>
          <a:noFill/>
        </p:spPr>
      </p:pic>
      <p:pic>
        <p:nvPicPr>
          <p:cNvPr id="19462" name="Picture 6" descr="View Image">
            <a:hlinkClick r:id="rId6"/>
          </p:cNvPr>
          <p:cNvPicPr>
            <a:picLocks noChangeAspect="1" noChangeArrowheads="1"/>
          </p:cNvPicPr>
          <p:nvPr/>
        </p:nvPicPr>
        <p:blipFill>
          <a:blip r:embed="rId7" cstate="print"/>
          <a:srcRect/>
          <a:stretch>
            <a:fillRect/>
          </a:stretch>
        </p:blipFill>
        <p:spPr bwMode="auto">
          <a:xfrm>
            <a:off x="450761" y="3581400"/>
            <a:ext cx="4371149" cy="3276600"/>
          </a:xfrm>
          <a:prstGeom prst="rect">
            <a:avLst/>
          </a:prstGeom>
          <a:noFill/>
        </p:spPr>
      </p:pic>
    </p:spTree>
    <p:extLst>
      <p:ext uri="{BB962C8B-B14F-4D97-AF65-F5344CB8AC3E}">
        <p14:creationId xmlns:p14="http://schemas.microsoft.com/office/powerpoint/2010/main" val="3448358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992" y="1759040"/>
            <a:ext cx="5288924" cy="5324340"/>
          </a:xfrm>
        </p:spPr>
        <p:txBody>
          <a:bodyPr>
            <a:normAutofit/>
          </a:bodyPr>
          <a:lstStyle/>
          <a:p>
            <a:pPr marL="0" indent="0">
              <a:buNone/>
            </a:pPr>
            <a:r>
              <a:rPr lang="en-US" sz="3200" b="1" dirty="0"/>
              <a:t>Frank Lloyd Wright</a:t>
            </a:r>
            <a:r>
              <a:rPr lang="en-US" sz="3200" dirty="0"/>
              <a:t/>
            </a:r>
            <a:br>
              <a:rPr lang="en-US" sz="3200" dirty="0"/>
            </a:br>
            <a:r>
              <a:rPr lang="en-US" sz="3200" dirty="0"/>
              <a:t>Considered America's </a:t>
            </a:r>
            <a:r>
              <a:rPr lang="en-US" sz="3200" u="sng" dirty="0"/>
              <a:t>greatest architect. </a:t>
            </a:r>
            <a:r>
              <a:rPr lang="en-US" sz="3200" dirty="0"/>
              <a:t>Pioneered the concept that a building should blend into and harmonize with its surroundings rather than following classical designs.</a:t>
            </a:r>
          </a:p>
          <a:p>
            <a:endParaRPr lang="en-US" sz="3200" dirty="0"/>
          </a:p>
        </p:txBody>
      </p:sp>
      <p:pic>
        <p:nvPicPr>
          <p:cNvPr id="7170" name="Picture 2" descr="File:Habs flw oak park home.jpg">
            <a:hlinkClick r:id="rId2"/>
          </p:cNvPr>
          <p:cNvPicPr>
            <a:picLocks noChangeAspect="1" noChangeArrowheads="1"/>
          </p:cNvPicPr>
          <p:nvPr/>
        </p:nvPicPr>
        <p:blipFill>
          <a:blip r:embed="rId3" cstate="print"/>
          <a:srcRect/>
          <a:stretch>
            <a:fillRect/>
          </a:stretch>
        </p:blipFill>
        <p:spPr bwMode="auto">
          <a:xfrm>
            <a:off x="6685472" y="324588"/>
            <a:ext cx="5506528" cy="3269046"/>
          </a:xfrm>
          <a:prstGeom prst="rect">
            <a:avLst/>
          </a:prstGeom>
          <a:noFill/>
        </p:spPr>
      </p:pic>
      <p:pic>
        <p:nvPicPr>
          <p:cNvPr id="1026" name="Picture 2" descr="Image result for frank lloyd wrig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2016" y="3967658"/>
            <a:ext cx="5010015" cy="2630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023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0929" y="463826"/>
            <a:ext cx="10972800" cy="1143000"/>
          </a:xfrm>
        </p:spPr>
        <p:txBody>
          <a:bodyPr/>
          <a:lstStyle/>
          <a:p>
            <a:r>
              <a:rPr lang="en-US" dirty="0" smtClean="0">
                <a:latin typeface="Bauhaus 93" panose="04030905020B02020C02" pitchFamily="82" charset="0"/>
              </a:rPr>
              <a:t>ASHCAN SCHOOL</a:t>
            </a:r>
            <a:endParaRPr lang="en-US" dirty="0">
              <a:latin typeface="Bauhaus 93" panose="04030905020B02020C02" pitchFamily="82" charset="0"/>
            </a:endParaRPr>
          </a:p>
        </p:txBody>
      </p:sp>
      <p:sp>
        <p:nvSpPr>
          <p:cNvPr id="3" name="Content Placeholder 2"/>
          <p:cNvSpPr>
            <a:spLocks noGrp="1"/>
          </p:cNvSpPr>
          <p:nvPr>
            <p:ph idx="1"/>
          </p:nvPr>
        </p:nvSpPr>
        <p:spPr>
          <a:xfrm>
            <a:off x="0" y="1189037"/>
            <a:ext cx="11582400" cy="4297363"/>
          </a:xfrm>
        </p:spPr>
        <p:txBody>
          <a:bodyPr/>
          <a:lstStyle/>
          <a:p>
            <a:pPr>
              <a:buNone/>
            </a:pPr>
            <a:r>
              <a:rPr lang="en-US" dirty="0"/>
              <a:t/>
            </a:r>
            <a:br>
              <a:rPr lang="en-US" dirty="0"/>
            </a:br>
            <a:r>
              <a:rPr lang="en-US" sz="2400" dirty="0"/>
              <a:t>Also known as The Eight, a group of American Naturalist painters formed in 1907, most of whom had formerly been newspaper illustrators, they </a:t>
            </a:r>
            <a:r>
              <a:rPr lang="en-US" sz="2400" dirty="0" smtClean="0"/>
              <a:t>believed </a:t>
            </a:r>
            <a:r>
              <a:rPr lang="en-US" sz="2400" dirty="0"/>
              <a:t>in portraying scenes from everyday life in starkly realistic detail. Their 1908 display was the first art show in the U.S.</a:t>
            </a:r>
          </a:p>
          <a:p>
            <a:endParaRPr lang="en-US" dirty="0"/>
          </a:p>
        </p:txBody>
      </p:sp>
      <p:pic>
        <p:nvPicPr>
          <p:cNvPr id="6146" name="Picture 2" descr="http://www.artlex.com/ArtLex/a/images/ashcan_henri_laundr_th.jpg"/>
          <p:cNvPicPr>
            <a:picLocks noChangeAspect="1" noChangeArrowheads="1"/>
          </p:cNvPicPr>
          <p:nvPr/>
        </p:nvPicPr>
        <p:blipFill>
          <a:blip r:embed="rId2" cstate="print"/>
          <a:srcRect/>
          <a:stretch>
            <a:fillRect/>
          </a:stretch>
        </p:blipFill>
        <p:spPr bwMode="auto">
          <a:xfrm>
            <a:off x="8896270" y="2861334"/>
            <a:ext cx="3043877" cy="2809732"/>
          </a:xfrm>
          <a:prstGeom prst="rect">
            <a:avLst/>
          </a:prstGeom>
          <a:noFill/>
        </p:spPr>
      </p:pic>
      <p:pic>
        <p:nvPicPr>
          <p:cNvPr id="6148" name="Picture 4" descr="http://www.artlex.com/ArtLex/a/images/ashcan_luks_steerage_th.jpg"/>
          <p:cNvPicPr>
            <a:picLocks noChangeAspect="1" noChangeArrowheads="1"/>
          </p:cNvPicPr>
          <p:nvPr/>
        </p:nvPicPr>
        <p:blipFill>
          <a:blip r:embed="rId3" cstate="print"/>
          <a:srcRect/>
          <a:stretch>
            <a:fillRect/>
          </a:stretch>
        </p:blipFill>
        <p:spPr bwMode="auto">
          <a:xfrm>
            <a:off x="406400" y="3540710"/>
            <a:ext cx="2438400" cy="2955341"/>
          </a:xfrm>
          <a:prstGeom prst="rect">
            <a:avLst/>
          </a:prstGeom>
          <a:noFill/>
        </p:spPr>
      </p:pic>
      <p:pic>
        <p:nvPicPr>
          <p:cNvPr id="6150" name="Picture 6" descr="http://www.artlex.com/ArtLex/a/images/ashcan_bellows.stag.th.jpg"/>
          <p:cNvPicPr>
            <a:picLocks noChangeAspect="1" noChangeArrowheads="1"/>
          </p:cNvPicPr>
          <p:nvPr/>
        </p:nvPicPr>
        <p:blipFill>
          <a:blip r:embed="rId4" cstate="print"/>
          <a:srcRect/>
          <a:stretch>
            <a:fillRect/>
          </a:stretch>
        </p:blipFill>
        <p:spPr bwMode="auto">
          <a:xfrm>
            <a:off x="3860800" y="3222171"/>
            <a:ext cx="4021071" cy="2687995"/>
          </a:xfrm>
          <a:prstGeom prst="rect">
            <a:avLst/>
          </a:prstGeom>
          <a:noFill/>
        </p:spPr>
      </p:pic>
      <p:sp>
        <p:nvSpPr>
          <p:cNvPr id="7" name="TextBox 6"/>
          <p:cNvSpPr txBox="1"/>
          <p:nvPr/>
        </p:nvSpPr>
        <p:spPr>
          <a:xfrm>
            <a:off x="3860800" y="6096806"/>
            <a:ext cx="4876800" cy="369332"/>
          </a:xfrm>
          <a:prstGeom prst="rect">
            <a:avLst/>
          </a:prstGeom>
          <a:noFill/>
        </p:spPr>
        <p:txBody>
          <a:bodyPr wrap="square" rtlCol="0">
            <a:spAutoFit/>
          </a:bodyPr>
          <a:lstStyle/>
          <a:p>
            <a:r>
              <a:rPr lang="en-US" dirty="0" smtClean="0"/>
              <a:t>Stag at </a:t>
            </a:r>
            <a:r>
              <a:rPr lang="en-US" dirty="0" err="1" smtClean="0"/>
              <a:t>Sharkeys</a:t>
            </a:r>
            <a:r>
              <a:rPr lang="en-US" dirty="0" smtClean="0"/>
              <a:t>-  George Bellows</a:t>
            </a:r>
            <a:endParaRPr lang="en-US" dirty="0"/>
          </a:p>
        </p:txBody>
      </p:sp>
    </p:spTree>
    <p:extLst>
      <p:ext uri="{BB962C8B-B14F-4D97-AF65-F5344CB8AC3E}">
        <p14:creationId xmlns:p14="http://schemas.microsoft.com/office/powerpoint/2010/main" val="3740813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6992" y="676982"/>
            <a:ext cx="10972800" cy="1143000"/>
          </a:xfrm>
        </p:spPr>
        <p:txBody>
          <a:bodyPr/>
          <a:lstStyle/>
          <a:p>
            <a:r>
              <a:rPr lang="en-US" dirty="0" smtClean="0">
                <a:latin typeface="Bauhaus 93" panose="04030905020B02020C02" pitchFamily="82" charset="0"/>
              </a:rPr>
              <a:t>Armory Show</a:t>
            </a:r>
            <a:endParaRPr lang="en-US" dirty="0">
              <a:latin typeface="Bauhaus 93" panose="04030905020B02020C02" pitchFamily="82" charset="0"/>
            </a:endParaRPr>
          </a:p>
        </p:txBody>
      </p:sp>
      <p:sp>
        <p:nvSpPr>
          <p:cNvPr id="3" name="Content Placeholder 2"/>
          <p:cNvSpPr>
            <a:spLocks noGrp="1"/>
          </p:cNvSpPr>
          <p:nvPr>
            <p:ph idx="1"/>
          </p:nvPr>
        </p:nvSpPr>
        <p:spPr>
          <a:xfrm>
            <a:off x="660400" y="1789044"/>
            <a:ext cx="5086626" cy="4530304"/>
          </a:xfrm>
        </p:spPr>
        <p:txBody>
          <a:bodyPr>
            <a:normAutofit fontScale="92500"/>
          </a:bodyPr>
          <a:lstStyle/>
          <a:p>
            <a:pPr>
              <a:buNone/>
            </a:pPr>
            <a:r>
              <a:rPr lang="en-US" dirty="0" smtClean="0"/>
              <a:t>1913 </a:t>
            </a:r>
            <a:r>
              <a:rPr lang="en-US" dirty="0"/>
              <a:t>- The first art show in the U.S., organized by the Ashcan School. Was most Americans first exposure to European Impressionist and Post-Impressionist art, and caused a modernist revolution in American art</a:t>
            </a:r>
            <a:r>
              <a:rPr lang="en-US" dirty="0" smtClean="0"/>
              <a:t>.</a:t>
            </a:r>
          </a:p>
          <a:p>
            <a:pPr>
              <a:buNone/>
            </a:pPr>
            <a:r>
              <a:rPr lang="en-US" dirty="0"/>
              <a:t>hen the Armory show opened in New York in 1913, it caused one of the biggest sensations the art world had ever known. An exhibition conceived by artists, it drew unprecedented crowds—about 87,000 at its debut in New York, 188,700 in Chicago, and 14,400 in Boston—publicizing modernism in a big way. </a:t>
            </a:r>
          </a:p>
          <a:p>
            <a:endParaRPr lang="en-US" dirty="0"/>
          </a:p>
        </p:txBody>
      </p:sp>
      <p:pic>
        <p:nvPicPr>
          <p:cNvPr id="5122" name="Picture 2" descr="File:Armory Show 1.jpg">
            <a:hlinkClick r:id="rId2"/>
          </p:cNvPr>
          <p:cNvPicPr>
            <a:picLocks noChangeAspect="1" noChangeArrowheads="1"/>
          </p:cNvPicPr>
          <p:nvPr/>
        </p:nvPicPr>
        <p:blipFill>
          <a:blip r:embed="rId3" cstate="print"/>
          <a:srcRect/>
          <a:stretch>
            <a:fillRect/>
          </a:stretch>
        </p:blipFill>
        <p:spPr bwMode="auto">
          <a:xfrm>
            <a:off x="6437198" y="395252"/>
            <a:ext cx="5747026" cy="3168049"/>
          </a:xfrm>
          <a:prstGeom prst="rect">
            <a:avLst/>
          </a:prstGeom>
          <a:noFill/>
        </p:spPr>
      </p:pic>
      <p:pic>
        <p:nvPicPr>
          <p:cNvPr id="1026" name="Picture 2" descr="http://s.newsweek.com/sites/www.newsweek.com/files/styles/feature/public/2014/03/21/begley-cu0234-armory-main-teas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6869" y="3924322"/>
            <a:ext cx="5867355" cy="2933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7998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Armory show controversy</a:t>
            </a:r>
            <a:endParaRPr lang="en-US" b="1" dirty="0"/>
          </a:p>
        </p:txBody>
      </p:sp>
      <p:sp>
        <p:nvSpPr>
          <p:cNvPr id="3" name="Content Placeholder 2"/>
          <p:cNvSpPr>
            <a:spLocks noGrp="1"/>
          </p:cNvSpPr>
          <p:nvPr>
            <p:ph idx="1"/>
          </p:nvPr>
        </p:nvSpPr>
        <p:spPr>
          <a:xfrm>
            <a:off x="685800" y="2194560"/>
            <a:ext cx="5006662" cy="4180482"/>
          </a:xfrm>
        </p:spPr>
        <p:txBody>
          <a:bodyPr/>
          <a:lstStyle/>
          <a:p>
            <a:r>
              <a:rPr lang="en-US" dirty="0"/>
              <a:t>Two works in particular, Matisse’s </a:t>
            </a:r>
            <a:r>
              <a:rPr lang="en-US" i="1" dirty="0"/>
              <a:t>Blue Nude</a:t>
            </a:r>
            <a:r>
              <a:rPr lang="en-US" dirty="0"/>
              <a:t> and Duchamp’s </a:t>
            </a:r>
            <a:r>
              <a:rPr lang="en-US" i="1" dirty="0"/>
              <a:t>Nude Descending a Staircase (No. 2),</a:t>
            </a:r>
            <a:r>
              <a:rPr lang="en-US" dirty="0"/>
              <a:t> proved especially controversial to viewers in 1913 (and provided great fodder for satirical cartoons). </a:t>
            </a:r>
            <a:endParaRPr lang="en-US" dirty="0" smtClean="0"/>
          </a:p>
          <a:p>
            <a:r>
              <a:rPr lang="en-US" dirty="0" smtClean="0"/>
              <a:t>One </a:t>
            </a:r>
            <a:r>
              <a:rPr lang="en-US" dirty="0"/>
              <a:t>art historian referred to Matisse’s work as “that toad”; Duchamp’s was famously explained as “an explosion in a shingle factory.” </a:t>
            </a:r>
          </a:p>
        </p:txBody>
      </p:sp>
      <p:pic>
        <p:nvPicPr>
          <p:cNvPr id="2050" name="Picture 2" descr="begley arm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4283" y="2353801"/>
            <a:ext cx="5842715" cy="3854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8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Vapor Trail</Template>
  <TotalTime>1124</TotalTime>
  <Words>969</Words>
  <Application>Microsoft Office PowerPoint</Application>
  <PresentationFormat>Widescreen</PresentationFormat>
  <Paragraphs>79</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Bauhaus 93</vt:lpstr>
      <vt:lpstr>Century Gothic</vt:lpstr>
      <vt:lpstr>Vapor Trail</vt:lpstr>
      <vt:lpstr>PowerPoint Presentation</vt:lpstr>
      <vt:lpstr>Gilbert Stuart</vt:lpstr>
      <vt:lpstr>PowerPoint Presentation</vt:lpstr>
      <vt:lpstr>Hudson River School of Art</vt:lpstr>
      <vt:lpstr>How the Other Half Lives</vt:lpstr>
      <vt:lpstr>PowerPoint Presentation</vt:lpstr>
      <vt:lpstr>ASHCAN SCHOOL</vt:lpstr>
      <vt:lpstr>Armory Show</vt:lpstr>
      <vt:lpstr>Armory show controversy</vt:lpstr>
      <vt:lpstr>Marcel Duchamp</vt:lpstr>
      <vt:lpstr>Grant Wood</vt:lpstr>
      <vt:lpstr>Construction of the Dam William Gropper</vt:lpstr>
      <vt:lpstr>Norman Rockwell</vt:lpstr>
      <vt:lpstr>Four Freedoms:  Norman Rockwell</vt:lpstr>
      <vt:lpstr>Winslow Homer</vt:lpstr>
      <vt:lpstr>Ansel Easton Adams</vt:lpstr>
      <vt:lpstr>PowerPoint Presentation</vt:lpstr>
      <vt:lpstr>Mary Cassatt</vt:lpstr>
      <vt:lpstr>James Whistler</vt:lpstr>
      <vt:lpstr>Grandma Moses</vt:lpstr>
      <vt:lpstr>Jackson Pollock</vt:lpstr>
      <vt:lpstr>Andy Warhol</vt:lpstr>
      <vt:lpstr>PowerPoint Presentation</vt:lpstr>
      <vt:lpstr>Dorothea Lange</vt:lpstr>
      <vt:lpstr>THOMAS NAST</vt:lpstr>
      <vt:lpstr>JACOB LAWRENCE</vt:lpstr>
      <vt:lpstr>PowerPoint Presentation</vt:lpstr>
    </vt:vector>
  </TitlesOfParts>
  <Company>Akron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Drugan, Kimberly</dc:creator>
  <cp:lastModifiedBy>Drugan, Kimberly</cp:lastModifiedBy>
  <cp:revision>18</cp:revision>
  <dcterms:created xsi:type="dcterms:W3CDTF">2018-10-16T19:15:55Z</dcterms:created>
  <dcterms:modified xsi:type="dcterms:W3CDTF">2019-04-01T18:39:18Z</dcterms:modified>
</cp:coreProperties>
</file>